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5" d="100"/>
          <a:sy n="45" d="100"/>
        </p:scale>
        <p:origin x="-564" y="-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81222" y="2851924"/>
            <a:ext cx="3373754" cy="704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04139" y="3055035"/>
            <a:ext cx="9167494" cy="746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322" y="4681405"/>
            <a:ext cx="16922122" cy="11405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8096" y="6264275"/>
            <a:ext cx="4296574" cy="1731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marR="5080" indent="-312420">
              <a:lnSpc>
                <a:spcPct val="111200"/>
              </a:lnSpc>
              <a:spcBef>
                <a:spcPts val="95"/>
              </a:spcBef>
            </a:pPr>
            <a:r>
              <a:rPr lang="en-US" sz="5250" spc="130" dirty="0" smtClean="0"/>
              <a:t> </a:t>
            </a:r>
            <a:r>
              <a:rPr lang="en-US" sz="5250" spc="130" dirty="0" err="1" smtClean="0"/>
              <a:t>Afaq</a:t>
            </a:r>
            <a:r>
              <a:rPr lang="en-US" sz="5250" spc="130" dirty="0" smtClean="0"/>
              <a:t> </a:t>
            </a:r>
            <a:r>
              <a:rPr lang="en-US" sz="5250" spc="130" dirty="0" err="1" smtClean="0"/>
              <a:t>Karim</a:t>
            </a:r>
            <a:r>
              <a:rPr lang="en-US" sz="5250" spc="130" dirty="0"/>
              <a:t/>
            </a:r>
            <a:br>
              <a:rPr lang="en-US" sz="5250" spc="130" dirty="0"/>
            </a:br>
            <a:r>
              <a:rPr sz="5250" spc="140" dirty="0" smtClean="0"/>
              <a:t>29.08.2021</a:t>
            </a:r>
            <a:endParaRPr sz="52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909" y="1055884"/>
            <a:ext cx="5958101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794" y="2212962"/>
            <a:ext cx="11583035" cy="8576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10260">
              <a:lnSpc>
                <a:spcPct val="111800"/>
              </a:lnSpc>
              <a:spcBef>
                <a:spcPts val="95"/>
              </a:spcBef>
            </a:pP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2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set, </a:t>
            </a:r>
            <a:r>
              <a:rPr sz="2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 </a:t>
            </a:r>
            <a:r>
              <a:rPr sz="29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are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several </a:t>
            </a:r>
            <a:r>
              <a:rPr sz="2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2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cases </a:t>
            </a:r>
            <a:r>
              <a:rPr sz="2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did </a:t>
            </a:r>
            <a:r>
              <a:rPr sz="2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successfully.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Sometimes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attempted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but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due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accident;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2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example,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True </a:t>
            </a:r>
            <a:r>
              <a:rPr sz="29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2950" spc="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ic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region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2950" spc="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ic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region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ocean.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True </a:t>
            </a:r>
            <a:r>
              <a:rPr sz="29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RTLS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2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pad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RTLS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2950" spc="-7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pad.True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ASDS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-7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ASDS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ship.</a:t>
            </a:r>
            <a:endParaRPr sz="2950">
              <a:latin typeface="Microsoft Sans Serif"/>
              <a:cs typeface="Microsoft Sans Serif"/>
            </a:endParaRPr>
          </a:p>
          <a:p>
            <a:pPr marL="12700" marR="958850" algn="just">
              <a:lnSpc>
                <a:spcPct val="111800"/>
              </a:lnSpc>
              <a:spcBef>
                <a:spcPts val="1980"/>
              </a:spcBef>
            </a:pPr>
            <a:r>
              <a:rPr sz="29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mainly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convert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those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2950" spc="-7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“1”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landed,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275" dirty="0">
                <a:solidFill>
                  <a:srgbClr val="FFFFFF"/>
                </a:solidFill>
                <a:latin typeface="Microsoft Sans Serif"/>
                <a:cs typeface="Microsoft Sans Serif"/>
              </a:rPr>
              <a:t>“0”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unsuccessful.</a:t>
            </a:r>
            <a:endParaRPr sz="2950">
              <a:latin typeface="Microsoft Sans Serif"/>
              <a:cs typeface="Microsoft Sans Serif"/>
            </a:endParaRPr>
          </a:p>
          <a:p>
            <a:pPr marL="6597650">
              <a:lnSpc>
                <a:spcPct val="100000"/>
              </a:lnSpc>
              <a:spcBef>
                <a:spcPts val="2445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2950" u="heavy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9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Wrangling</a:t>
            </a:r>
            <a:endParaRPr sz="29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5758" y="2326761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47161" y="2406728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10" dirty="0">
                <a:latin typeface="Microsoft Sans Serif"/>
                <a:cs typeface="Microsoft Sans Serif"/>
              </a:rPr>
              <a:t>Perform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135" dirty="0">
                <a:latin typeface="Microsoft Sans Serif"/>
                <a:cs typeface="Microsoft Sans Serif"/>
              </a:rPr>
              <a:t>exploratory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60" dirty="0">
                <a:latin typeface="Microsoft Sans Serif"/>
                <a:cs typeface="Microsoft Sans Serif"/>
              </a:rPr>
              <a:t>Data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75" dirty="0">
                <a:latin typeface="Microsoft Sans Serif"/>
                <a:cs typeface="Microsoft Sans Serif"/>
              </a:rPr>
              <a:t>Analysis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0" dirty="0">
                <a:latin typeface="Microsoft Sans Serif"/>
                <a:cs typeface="Microsoft Sans Serif"/>
              </a:rPr>
              <a:t>determine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90" dirty="0">
                <a:latin typeface="Microsoft Sans Serif"/>
                <a:cs typeface="Microsoft Sans Serif"/>
              </a:rPr>
              <a:t>Training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65" dirty="0">
                <a:latin typeface="Microsoft Sans Serif"/>
                <a:cs typeface="Microsoft Sans Serif"/>
              </a:rPr>
              <a:t>Labels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696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3"/>
                </a:lnTo>
                <a:lnTo>
                  <a:pt x="301530" y="7735"/>
                </a:lnTo>
                <a:lnTo>
                  <a:pt x="260679" y="15107"/>
                </a:lnTo>
                <a:lnTo>
                  <a:pt x="181304" y="46204"/>
                </a:lnTo>
                <a:lnTo>
                  <a:pt x="140416" y="72318"/>
                </a:lnTo>
                <a:lnTo>
                  <a:pt x="103906" y="103903"/>
                </a:lnTo>
                <a:lnTo>
                  <a:pt x="72320" y="140412"/>
                </a:lnTo>
                <a:lnTo>
                  <a:pt x="46204" y="181300"/>
                </a:lnTo>
                <a:lnTo>
                  <a:pt x="26103" y="226021"/>
                </a:lnTo>
                <a:lnTo>
                  <a:pt x="8325" y="298191"/>
                </a:lnTo>
                <a:lnTo>
                  <a:pt x="3761" y="344945"/>
                </a:lnTo>
                <a:lnTo>
                  <a:pt x="1262" y="398330"/>
                </a:lnTo>
                <a:lnTo>
                  <a:pt x="213" y="457983"/>
                </a:lnTo>
                <a:lnTo>
                  <a:pt x="0" y="523544"/>
                </a:lnTo>
                <a:lnTo>
                  <a:pt x="213" y="589104"/>
                </a:lnTo>
                <a:lnTo>
                  <a:pt x="1262" y="648758"/>
                </a:lnTo>
                <a:lnTo>
                  <a:pt x="3761" y="702143"/>
                </a:lnTo>
                <a:lnTo>
                  <a:pt x="8325" y="748897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5"/>
                </a:lnTo>
                <a:lnTo>
                  <a:pt x="103906" y="943184"/>
                </a:lnTo>
                <a:lnTo>
                  <a:pt x="140416" y="974769"/>
                </a:lnTo>
                <a:lnTo>
                  <a:pt x="181304" y="1000884"/>
                </a:lnTo>
                <a:lnTo>
                  <a:pt x="226024" y="1020982"/>
                </a:lnTo>
                <a:lnTo>
                  <a:pt x="301530" y="1039353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3"/>
                </a:lnTo>
                <a:lnTo>
                  <a:pt x="6440686" y="1031980"/>
                </a:lnTo>
                <a:lnTo>
                  <a:pt x="6520062" y="1000884"/>
                </a:lnTo>
                <a:lnTo>
                  <a:pt x="6560950" y="974769"/>
                </a:lnTo>
                <a:lnTo>
                  <a:pt x="6597460" y="943184"/>
                </a:lnTo>
                <a:lnTo>
                  <a:pt x="6629046" y="906675"/>
                </a:lnTo>
                <a:lnTo>
                  <a:pt x="6655162" y="865787"/>
                </a:lnTo>
                <a:lnTo>
                  <a:pt x="6675262" y="821067"/>
                </a:lnTo>
                <a:lnTo>
                  <a:pt x="6693041" y="748897"/>
                </a:lnTo>
                <a:lnTo>
                  <a:pt x="6697604" y="702143"/>
                </a:lnTo>
                <a:lnTo>
                  <a:pt x="6700104" y="648758"/>
                </a:lnTo>
                <a:lnTo>
                  <a:pt x="6701153" y="589104"/>
                </a:lnTo>
                <a:lnTo>
                  <a:pt x="6701366" y="523544"/>
                </a:lnTo>
                <a:lnTo>
                  <a:pt x="6701153" y="457983"/>
                </a:lnTo>
                <a:lnTo>
                  <a:pt x="6700104" y="398330"/>
                </a:lnTo>
                <a:lnTo>
                  <a:pt x="6697604" y="344945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0"/>
                </a:lnTo>
                <a:lnTo>
                  <a:pt x="6629046" y="140412"/>
                </a:lnTo>
                <a:lnTo>
                  <a:pt x="6597460" y="103903"/>
                </a:lnTo>
                <a:lnTo>
                  <a:pt x="6560950" y="72318"/>
                </a:lnTo>
                <a:lnTo>
                  <a:pt x="6520062" y="46204"/>
                </a:lnTo>
                <a:lnTo>
                  <a:pt x="6475342" y="26106"/>
                </a:lnTo>
                <a:lnTo>
                  <a:pt x="6399836" y="7735"/>
                </a:lnTo>
                <a:lnTo>
                  <a:pt x="6351906" y="3263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5758" y="5166039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5758" y="635738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56123" y="4054664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launches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on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each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site</a:t>
            </a:r>
            <a:endParaRPr sz="245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occurrence </a:t>
            </a:r>
            <a:r>
              <a:rPr sz="2450" spc="-64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each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70" dirty="0">
                <a:latin typeface="Microsoft Sans Serif"/>
                <a:cs typeface="Microsoft Sans Serif"/>
              </a:rPr>
              <a:t>orbit</a:t>
            </a:r>
            <a:endParaRPr sz="2450">
              <a:latin typeface="Microsoft Sans Serif"/>
              <a:cs typeface="Microsoft Sans Serif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occurrence </a:t>
            </a:r>
            <a:r>
              <a:rPr sz="2450" spc="-64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mission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5" dirty="0">
                <a:latin typeface="Microsoft Sans Serif"/>
                <a:cs typeface="Microsoft Sans Serif"/>
              </a:rPr>
              <a:t>outcome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per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70" dirty="0">
                <a:latin typeface="Microsoft Sans Serif"/>
                <a:cs typeface="Microsoft Sans Serif"/>
              </a:rPr>
              <a:t>orbit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type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726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5758" y="874007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8"/>
                </a:lnTo>
                <a:lnTo>
                  <a:pt x="239324" y="14236"/>
                </a:lnTo>
                <a:lnTo>
                  <a:pt x="158609" y="47327"/>
                </a:lnTo>
                <a:lnTo>
                  <a:pt x="115136" y="77831"/>
                </a:lnTo>
                <a:lnTo>
                  <a:pt x="77716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0"/>
                </a:lnTo>
                <a:lnTo>
                  <a:pt x="6586001" y="77831"/>
                </a:lnTo>
                <a:lnTo>
                  <a:pt x="6542529" y="47327"/>
                </a:lnTo>
                <a:lnTo>
                  <a:pt x="6493866" y="24600"/>
                </a:lnTo>
                <a:lnTo>
                  <a:pt x="6424031" y="7288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56525" y="7628694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95" dirty="0">
                <a:latin typeface="Microsoft Sans Serif"/>
                <a:cs typeface="Microsoft Sans Serif"/>
              </a:rPr>
              <a:t>Create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0" dirty="0">
                <a:latin typeface="Microsoft Sans Serif"/>
                <a:cs typeface="Microsoft Sans Serif"/>
              </a:rPr>
              <a:t>a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30" dirty="0">
                <a:latin typeface="Microsoft Sans Serif"/>
                <a:cs typeface="Microsoft Sans Serif"/>
              </a:rPr>
              <a:t>landing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65" dirty="0">
                <a:latin typeface="Microsoft Sans Serif"/>
                <a:cs typeface="Microsoft Sans Serif"/>
              </a:rPr>
              <a:t>outcome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label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from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Outcome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column</a:t>
            </a:r>
            <a:endParaRPr sz="2450">
              <a:latin typeface="Microsoft Sans Serif"/>
              <a:cs typeface="Microsoft Sans Serif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30" dirty="0">
                <a:latin typeface="Microsoft Sans Serif"/>
                <a:cs typeface="Microsoft Sans Serif"/>
              </a:rPr>
              <a:t>Exporting</a:t>
            </a:r>
            <a:r>
              <a:rPr sz="2450" spc="-10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95" dirty="0">
                <a:latin typeface="Microsoft Sans Serif"/>
                <a:cs typeface="Microsoft Sans Serif"/>
              </a:rPr>
              <a:t> </a:t>
            </a:r>
            <a:r>
              <a:rPr sz="2450" spc="110" dirty="0">
                <a:latin typeface="Microsoft Sans Serif"/>
                <a:cs typeface="Microsoft Sans Serif"/>
              </a:rPr>
              <a:t>data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90" dirty="0">
                <a:latin typeface="Microsoft Sans Serif"/>
                <a:cs typeface="Microsoft Sans Serif"/>
              </a:rPr>
              <a:t>to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-5" dirty="0">
                <a:latin typeface="Microsoft Sans Serif"/>
                <a:cs typeface="Microsoft Sans Serif"/>
              </a:rPr>
              <a:t>CSV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88882" y="3401765"/>
            <a:ext cx="635000" cy="535940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8242" y="1055883"/>
            <a:ext cx="10588955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38812"/>
            <a:ext cx="5046345" cy="643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150" dirty="0"/>
              <a:t>Charts</a:t>
            </a:r>
            <a:r>
              <a:rPr sz="4050" spc="-140" dirty="0"/>
              <a:t> </a:t>
            </a:r>
            <a:r>
              <a:rPr sz="4050" spc="175" dirty="0"/>
              <a:t>were</a:t>
            </a:r>
            <a:r>
              <a:rPr sz="4050" spc="-135" dirty="0"/>
              <a:t> </a:t>
            </a:r>
            <a:r>
              <a:rPr sz="4050" spc="240" dirty="0"/>
              <a:t>plotted:</a:t>
            </a:r>
            <a:endParaRPr sz="4050"/>
          </a:p>
        </p:txBody>
      </p:sp>
      <p:sp>
        <p:nvSpPr>
          <p:cNvPr id="4" name="object 4"/>
          <p:cNvSpPr txBox="1"/>
          <p:nvPr/>
        </p:nvSpPr>
        <p:spPr>
          <a:xfrm>
            <a:off x="1308125" y="3086658"/>
            <a:ext cx="17350740" cy="7702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17145">
              <a:lnSpc>
                <a:spcPct val="110700"/>
              </a:lnSpc>
              <a:spcBef>
                <a:spcPts val="100"/>
              </a:spcBef>
            </a:pP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Rate,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Type, 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vs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Yearly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</a:t>
            </a:r>
            <a:endParaRPr sz="3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900">
              <a:latin typeface="Microsoft Sans Serif"/>
              <a:cs typeface="Microsoft Sans Serif"/>
            </a:endParaRPr>
          </a:p>
          <a:p>
            <a:pPr marL="12700" marR="880110">
              <a:lnSpc>
                <a:spcPct val="110700"/>
              </a:lnSpc>
            </a:pP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plots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variables.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exists,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they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</a:t>
            </a:r>
            <a:endParaRPr sz="3600">
              <a:latin typeface="Microsoft Sans Serif"/>
              <a:cs typeface="Microsoft Sans Serif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Bar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comparisons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among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discrete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categories.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goal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3600" spc="114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ic categories </a:t>
            </a:r>
            <a:r>
              <a:rPr sz="36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being compared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measured </a:t>
            </a:r>
            <a:r>
              <a:rPr sz="3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value.</a:t>
            </a:r>
            <a:endParaRPr sz="3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Line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(time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series).</a:t>
            </a:r>
            <a:endParaRPr sz="3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Microsoft Sans Serif"/>
              <a:cs typeface="Microsoft Sans Serif"/>
            </a:endParaRPr>
          </a:p>
          <a:p>
            <a:pPr marL="137160" algn="ctr">
              <a:lnSpc>
                <a:spcPct val="100000"/>
              </a:lnSpc>
              <a:spcBef>
                <a:spcPts val="5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1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EDA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5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Visualization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97" y="1055884"/>
            <a:ext cx="5384632" cy="750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0068" y="2032369"/>
            <a:ext cx="18003520" cy="8756650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SQL</a:t>
            </a:r>
            <a:r>
              <a:rPr sz="28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queries:</a:t>
            </a:r>
            <a:endParaRPr sz="28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‘CCA'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(CRS)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F9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v1.1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</a:t>
            </a:r>
            <a:endParaRPr sz="2500">
              <a:latin typeface="Microsoft Sans Serif"/>
              <a:cs typeface="Microsoft Sans Serif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60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but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6000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endParaRPr sz="2500">
              <a:latin typeface="Microsoft Sans Serif"/>
              <a:cs typeface="Microsoft Sans Serif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ship,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months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2015</a:t>
            </a:r>
            <a:endParaRPr sz="2500">
              <a:latin typeface="Microsoft Sans Serif"/>
              <a:cs typeface="Microsoft Sans Serif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Ranking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(such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(drone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ship)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 </a:t>
            </a:r>
            <a:r>
              <a:rPr sz="2500" spc="-6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2010-06-04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2017-03-20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</a:t>
            </a:r>
            <a:endParaRPr sz="2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50">
              <a:latin typeface="Microsoft Sans Serif"/>
              <a:cs typeface="Microsoft Sans Serif"/>
            </a:endParaRPr>
          </a:p>
          <a:p>
            <a:pPr marL="160020" algn="ctr">
              <a:lnSpc>
                <a:spcPct val="100000"/>
              </a:lnSpc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1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EDA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SQL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417" y="1055883"/>
            <a:ext cx="14286601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31393"/>
            <a:ext cx="546481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95" dirty="0"/>
              <a:t>Markers</a:t>
            </a:r>
            <a:r>
              <a:rPr sz="3300" spc="-110" dirty="0"/>
              <a:t> </a:t>
            </a:r>
            <a:r>
              <a:rPr sz="3300" spc="225" dirty="0"/>
              <a:t>of</a:t>
            </a:r>
            <a:r>
              <a:rPr sz="3300" spc="-105" dirty="0"/>
              <a:t> </a:t>
            </a:r>
            <a:r>
              <a:rPr sz="3300" spc="90" dirty="0"/>
              <a:t>all</a:t>
            </a:r>
            <a:r>
              <a:rPr sz="3300" spc="-110" dirty="0"/>
              <a:t> </a:t>
            </a:r>
            <a:r>
              <a:rPr sz="3300" spc="114" dirty="0"/>
              <a:t>Launch</a:t>
            </a:r>
            <a:r>
              <a:rPr sz="3300" spc="-105" dirty="0"/>
              <a:t> </a:t>
            </a:r>
            <a:r>
              <a:rPr sz="3300" spc="75" dirty="0"/>
              <a:t>Sites: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1308125" y="2920850"/>
            <a:ext cx="17264380" cy="78682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>
              <a:lnSpc>
                <a:spcPct val="111400"/>
              </a:lnSpc>
              <a:spcBef>
                <a:spcPts val="90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Circle,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Popup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Johnson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Center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start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location.</a:t>
            </a:r>
            <a:endParaRPr sz="2900">
              <a:latin typeface="Microsoft Sans Serif"/>
              <a:cs typeface="Microsoft Sans Serif"/>
            </a:endParaRPr>
          </a:p>
          <a:p>
            <a:pPr marL="766445" marR="7556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Circle,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Popup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 </a:t>
            </a:r>
            <a:r>
              <a:rPr sz="2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geographical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locations and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coasts.</a:t>
            </a:r>
            <a:endParaRPr sz="2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35"/>
              </a:spcBef>
            </a:pPr>
            <a:r>
              <a:rPr sz="33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Coloured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Markers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225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outcomes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95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each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Site:</a:t>
            </a:r>
            <a:endParaRPr sz="3300">
              <a:latin typeface="Microsoft Sans Serif"/>
              <a:cs typeface="Microsoft Sans Serif"/>
            </a:endParaRPr>
          </a:p>
          <a:p>
            <a:pPr marL="766445" marR="5080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(Green)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(Red)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Cluster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relatively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2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40"/>
              </a:spcBef>
            </a:pPr>
            <a:r>
              <a:rPr sz="33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Distances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between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-1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Site</a:t>
            </a:r>
            <a:r>
              <a:rPr sz="33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its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proximities:</a:t>
            </a:r>
            <a:endParaRPr sz="3300">
              <a:latin typeface="Microsoft Sans Serif"/>
              <a:cs typeface="Microsoft Sans Serif"/>
            </a:endParaRPr>
          </a:p>
          <a:p>
            <a:pPr marL="766445" marR="146621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(as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example)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proximities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Closest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City.</a:t>
            </a:r>
            <a:endParaRPr sz="2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50">
              <a:latin typeface="Microsoft Sans Serif"/>
              <a:cs typeface="Microsoft Sans Serif"/>
            </a:endParaRPr>
          </a:p>
          <a:p>
            <a:pPr marL="223520" algn="ctr">
              <a:lnSpc>
                <a:spcPct val="100000"/>
              </a:lnSpc>
              <a:spcBef>
                <a:spcPts val="5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Interactive</a:t>
            </a:r>
            <a:r>
              <a:rPr sz="2950" u="heavy" spc="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Visual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9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Analytics</a:t>
            </a:r>
            <a:r>
              <a:rPr sz="2950" u="heavy" spc="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Folium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057" y="1055883"/>
            <a:ext cx="13653323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74394"/>
            <a:ext cx="6077585" cy="561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500" spc="135" dirty="0"/>
              <a:t>Launch</a:t>
            </a:r>
            <a:r>
              <a:rPr sz="3500" spc="-114" dirty="0"/>
              <a:t> </a:t>
            </a:r>
            <a:r>
              <a:rPr sz="3500" spc="95" dirty="0"/>
              <a:t>Sites</a:t>
            </a:r>
            <a:r>
              <a:rPr sz="3500" spc="-110" dirty="0"/>
              <a:t> </a:t>
            </a:r>
            <a:r>
              <a:rPr sz="3500" spc="200" dirty="0"/>
              <a:t>Dropdown</a:t>
            </a:r>
            <a:r>
              <a:rPr sz="3500" spc="-110" dirty="0"/>
              <a:t> </a:t>
            </a:r>
            <a:r>
              <a:rPr sz="3500" spc="105" dirty="0"/>
              <a:t>List:</a:t>
            </a:r>
            <a:endParaRPr sz="3500"/>
          </a:p>
        </p:txBody>
      </p:sp>
      <p:sp>
        <p:nvSpPr>
          <p:cNvPr id="4" name="object 4"/>
          <p:cNvSpPr txBox="1"/>
          <p:nvPr/>
        </p:nvSpPr>
        <p:spPr>
          <a:xfrm>
            <a:off x="1308125" y="3057514"/>
            <a:ext cx="17306925" cy="773175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8125">
              <a:lnSpc>
                <a:spcPct val="100000"/>
              </a:lnSpc>
              <a:spcBef>
                <a:spcPts val="125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dropdown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enable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selection.</a:t>
            </a:r>
            <a:endParaRPr sz="3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20"/>
              </a:spcBef>
            </a:pPr>
            <a:r>
              <a:rPr sz="3500" spc="15" dirty="0">
                <a:solidFill>
                  <a:srgbClr val="D5D5D5"/>
                </a:solidFill>
                <a:latin typeface="Microsoft Sans Serif"/>
                <a:cs typeface="Microsoft Sans Serif"/>
              </a:rPr>
              <a:t>Pie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Chart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showing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(All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Sites/Certain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Site):</a:t>
            </a:r>
            <a:endParaRPr sz="3500">
              <a:latin typeface="Microsoft Sans Serif"/>
              <a:cs typeface="Microsoft Sans Serif"/>
            </a:endParaRPr>
          </a:p>
          <a:p>
            <a:pPr marL="766445" marR="1111250">
              <a:lnSpc>
                <a:spcPct val="110800"/>
              </a:lnSpc>
              <a:spcBef>
                <a:spcPts val="1575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pie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100" spc="-8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3100" spc="11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ic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selected.</a:t>
            </a:r>
            <a:endParaRPr sz="3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Slider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5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65" dirty="0">
                <a:solidFill>
                  <a:srgbClr val="D5D5D5"/>
                </a:solidFill>
                <a:latin typeface="Microsoft Sans Serif"/>
                <a:cs typeface="Microsoft Sans Serif"/>
              </a:rPr>
              <a:t>Range:</a:t>
            </a:r>
            <a:endParaRPr sz="3500">
              <a:latin typeface="Microsoft Sans Serif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range.</a:t>
            </a:r>
            <a:endParaRPr sz="3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Scatter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Chart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5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vs.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0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di</a:t>
            </a:r>
            <a:r>
              <a:rPr sz="3500" spc="125" dirty="0">
                <a:solidFill>
                  <a:srgbClr val="D5D5D5"/>
                </a:solidFill>
                <a:latin typeface="Verdana"/>
                <a:cs typeface="Verdana"/>
              </a:rPr>
              <a:t>ff</a:t>
            </a:r>
            <a:r>
              <a:rPr sz="350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erent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Booster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Microsoft Sans Serif"/>
                <a:cs typeface="Microsoft Sans Serif"/>
              </a:rPr>
              <a:t>Versions:</a:t>
            </a:r>
            <a:endParaRPr sz="3500">
              <a:latin typeface="Microsoft Sans Serif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correlation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31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4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500">
              <a:latin typeface="Microsoft Sans Serif"/>
              <a:cs typeface="Microsoft Sans Serif"/>
            </a:endParaRPr>
          </a:p>
          <a:p>
            <a:pPr marL="180975" algn="ctr">
              <a:lnSpc>
                <a:spcPct val="100000"/>
              </a:lnSpc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SpaceX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Dash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5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App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7321" y="1041810"/>
            <a:ext cx="13445748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100" dirty="0">
                <a:latin typeface="Microsoft Sans Serif"/>
                <a:cs typeface="Microsoft Sans Serif"/>
              </a:rPr>
              <a:t>NumPy 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array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“Class”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in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Standardizing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StandardScaler,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then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Verdana"/>
                <a:cs typeface="Verdana"/>
              </a:rPr>
              <a:t>f</a:t>
            </a:r>
            <a:r>
              <a:rPr sz="2600" spc="160" dirty="0">
                <a:latin typeface="Microsoft Sans Serif"/>
                <a:cs typeface="Microsoft Sans Serif"/>
              </a:rPr>
              <a:t>itting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transforming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85" dirty="0">
                <a:latin typeface="Microsoft Sans Serif"/>
                <a:cs typeface="Microsoft Sans Serif"/>
              </a:rPr>
              <a:t>it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5" dirty="0">
                <a:latin typeface="Microsoft Sans Serif"/>
                <a:cs typeface="Microsoft Sans Serif"/>
              </a:rPr>
              <a:t>Splitting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training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55" dirty="0">
                <a:latin typeface="Microsoft Sans Serif"/>
                <a:cs typeface="Microsoft Sans Serif"/>
              </a:rPr>
              <a:t>testing </a:t>
            </a:r>
            <a:r>
              <a:rPr sz="2600" spc="160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sets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train_test_split </a:t>
            </a:r>
            <a:r>
              <a:rPr sz="2600" spc="85" dirty="0">
                <a:latin typeface="Microsoft Sans Serif"/>
                <a:cs typeface="Microsoft Sans Serif"/>
              </a:rPr>
              <a:t> </a:t>
            </a:r>
            <a:r>
              <a:rPr sz="2600" spc="180" dirty="0">
                <a:latin typeface="Microsoft Sans Serif"/>
                <a:cs typeface="Microsoft Sans Serif"/>
              </a:rPr>
              <a:t>function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GridSearchCV</a:t>
            </a:r>
            <a:r>
              <a:rPr sz="2600" spc="-114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object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with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c</a:t>
            </a:r>
            <a:r>
              <a:rPr sz="2600" spc="165" dirty="0">
                <a:latin typeface="Microsoft Sans Serif"/>
                <a:cs typeface="Microsoft Sans Serif"/>
              </a:rPr>
              <a:t>v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-165" dirty="0">
                <a:latin typeface="Microsoft Sans Serif"/>
                <a:cs typeface="Microsoft Sans Serif"/>
              </a:rPr>
              <a:t>=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30" dirty="0">
                <a:latin typeface="Microsoft Sans Serif"/>
                <a:cs typeface="Microsoft Sans Serif"/>
              </a:rPr>
              <a:t>10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Verdana"/>
                <a:cs typeface="Verdana"/>
              </a:rPr>
              <a:t>f</a:t>
            </a:r>
            <a:r>
              <a:rPr sz="2600" spc="140" dirty="0">
                <a:latin typeface="Microsoft Sans Serif"/>
                <a:cs typeface="Microsoft Sans Serif"/>
              </a:rPr>
              <a:t>ind 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best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parameters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2" y="103848"/>
                </a:lnTo>
                <a:lnTo>
                  <a:pt x="72395" y="140059"/>
                </a:lnTo>
                <a:lnTo>
                  <a:pt x="46493" y="180613"/>
                </a:lnTo>
                <a:lnTo>
                  <a:pt x="26556" y="224968"/>
                </a:lnTo>
                <a:lnTo>
                  <a:pt x="7781" y="300728"/>
                </a:lnTo>
                <a:lnTo>
                  <a:pt x="3211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1" y="2892730"/>
                </a:lnTo>
                <a:lnTo>
                  <a:pt x="7781" y="2940820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9"/>
                </a:lnTo>
                <a:lnTo>
                  <a:pt x="103722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5" y="3241424"/>
                </a:lnTo>
                <a:lnTo>
                  <a:pt x="3263903" y="3240560"/>
                </a:lnTo>
                <a:lnTo>
                  <a:pt x="3319983" y="3238212"/>
                </a:lnTo>
                <a:lnTo>
                  <a:pt x="3368073" y="3233641"/>
                </a:lnTo>
                <a:lnTo>
                  <a:pt x="3409060" y="3226104"/>
                </a:lnTo>
                <a:lnTo>
                  <a:pt x="3488190" y="3194927"/>
                </a:lnTo>
                <a:lnTo>
                  <a:pt x="3528744" y="3169026"/>
                </a:lnTo>
                <a:lnTo>
                  <a:pt x="3564955" y="3137699"/>
                </a:lnTo>
                <a:lnTo>
                  <a:pt x="3596282" y="3101489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20"/>
                </a:lnTo>
                <a:lnTo>
                  <a:pt x="3665466" y="2892730"/>
                </a:lnTo>
                <a:lnTo>
                  <a:pt x="3667813" y="2836649"/>
                </a:lnTo>
                <a:lnTo>
                  <a:pt x="3668677" y="2771690"/>
                </a:lnTo>
                <a:lnTo>
                  <a:pt x="3668677" y="469857"/>
                </a:lnTo>
                <a:lnTo>
                  <a:pt x="3667813" y="404899"/>
                </a:lnTo>
                <a:lnTo>
                  <a:pt x="3665466" y="348818"/>
                </a:lnTo>
                <a:lnTo>
                  <a:pt x="3660896" y="300728"/>
                </a:lnTo>
                <a:lnTo>
                  <a:pt x="3653361" y="259740"/>
                </a:lnTo>
                <a:lnTo>
                  <a:pt x="3622184" y="180613"/>
                </a:lnTo>
                <a:lnTo>
                  <a:pt x="3596282" y="140059"/>
                </a:lnTo>
                <a:lnTo>
                  <a:pt x="3564955" y="103848"/>
                </a:lnTo>
                <a:lnTo>
                  <a:pt x="3528744" y="72522"/>
                </a:lnTo>
                <a:lnTo>
                  <a:pt x="3488190" y="46621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110" algn="ctr">
              <a:lnSpc>
                <a:spcPct val="111000"/>
              </a:lnSpc>
              <a:spcBef>
                <a:spcPts val="90"/>
              </a:spcBef>
            </a:pPr>
            <a:r>
              <a:rPr sz="2600" spc="165" dirty="0">
                <a:latin typeface="Microsoft Sans Serif"/>
                <a:cs typeface="Microsoft Sans Serif"/>
              </a:rPr>
              <a:t>Applying </a:t>
            </a:r>
            <a:r>
              <a:rPr sz="2600" spc="170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GridSearchCV 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on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LogReg,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SVM,</a:t>
            </a:r>
            <a:endParaRPr sz="26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105" dirty="0">
                <a:latin typeface="Microsoft Sans Serif"/>
                <a:cs typeface="Microsoft Sans Serif"/>
              </a:rPr>
              <a:t>Decision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Tree,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KNN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Calculating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accuracy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on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test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130" dirty="0">
                <a:latin typeface="Microsoft Sans Serif"/>
                <a:cs typeface="Microsoft Sans Serif"/>
              </a:rPr>
              <a:t>using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method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.score()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all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Examining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confusion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165" dirty="0">
                <a:latin typeface="Microsoft Sans Serif"/>
                <a:cs typeface="Microsoft Sans Serif"/>
              </a:rPr>
              <a:t>matrix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all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Finding</a:t>
            </a:r>
            <a:r>
              <a:rPr sz="2600" spc="-10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method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performs </a:t>
            </a:r>
            <a:r>
              <a:rPr sz="2600" spc="140" dirty="0">
                <a:latin typeface="Microsoft Sans Serif"/>
                <a:cs typeface="Microsoft Sans Serif"/>
              </a:rPr>
              <a:t>best </a:t>
            </a: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75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examining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Jaccard_score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-25" dirty="0">
                <a:latin typeface="Microsoft Sans Serif"/>
                <a:cs typeface="Microsoft Sans Serif"/>
              </a:rPr>
              <a:t>F1_score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metrics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4801" y="10310983"/>
            <a:ext cx="733488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9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Machine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8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Learning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Prediction</a:t>
            </a:r>
            <a:endParaRPr sz="295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4113" y="1055883"/>
            <a:ext cx="2845358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3153" y="2891921"/>
            <a:ext cx="5713188" cy="5713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00873" y="3444214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55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3496" y="3664199"/>
            <a:ext cx="9144857" cy="43531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096" y="4671689"/>
            <a:ext cx="12076993" cy="9364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182" y="1055883"/>
            <a:ext cx="11796582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638" y="2511299"/>
            <a:ext cx="17804819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90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earliest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latest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succeeded.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CCAFS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30" dirty="0">
                <a:solidFill>
                  <a:srgbClr val="FFFFFF"/>
                </a:solidFill>
                <a:latin typeface="Microsoft Sans Serif"/>
                <a:cs typeface="Microsoft Sans Serif"/>
              </a:rPr>
              <a:t>40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half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VAFB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4E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assumed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new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34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0775" y="1055883"/>
            <a:ext cx="9249393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38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150">
              <a:latin typeface="Microsoft Sans Serif"/>
              <a:cs typeface="Microsoft Sans Serif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every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650" spc="-9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65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7000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were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successful.</a:t>
            </a:r>
            <a:endParaRPr sz="365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100% </a:t>
            </a:r>
            <a:r>
              <a:rPr sz="3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5500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too.</a:t>
            </a:r>
            <a:endParaRPr sz="36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083" y="2513489"/>
            <a:ext cx="17801929" cy="36643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460" y="1024471"/>
            <a:ext cx="2917481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57965" y="3089233"/>
            <a:ext cx="243204" cy="6960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9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3048" y="3313059"/>
            <a:ext cx="5549841" cy="67650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1429" y="3375939"/>
            <a:ext cx="6824984" cy="64440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6482" y="1055884"/>
            <a:ext cx="10578399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660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1009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100%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220" dirty="0">
                <a:solidFill>
                  <a:srgbClr val="FFFFFF"/>
                </a:solidFill>
                <a:latin typeface="Microsoft Sans Serif"/>
                <a:cs typeface="Microsoft Sans Serif"/>
              </a:rPr>
              <a:t>ES-L1,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GEO,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HEO,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SSO</a:t>
            </a:r>
            <a:endParaRPr sz="3950">
              <a:latin typeface="Microsoft Sans Serif"/>
              <a:cs typeface="Microsoft Sans Serif"/>
            </a:endParaRPr>
          </a:p>
          <a:p>
            <a:pPr marL="473075" indent="-461009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0%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SO</a:t>
            </a:r>
            <a:endParaRPr sz="3950">
              <a:latin typeface="Microsoft Sans Serif"/>
              <a:cs typeface="Microsoft Sans Serif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50%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85%: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GTO,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ISS,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LEO,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MEO,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PO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0639" y="2513012"/>
            <a:ext cx="7853119" cy="75339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861" y="1055884"/>
            <a:ext cx="1117122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74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appears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lights;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other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hand,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 </a:t>
            </a:r>
            <a:r>
              <a:rPr sz="39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seems </a:t>
            </a:r>
            <a:r>
              <a:rPr sz="39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no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950" spc="16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466" y="1055884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Heavy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negative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luence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Polar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(ISS)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036" y="1055884"/>
            <a:ext cx="11194967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4820451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660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since </a:t>
            </a:r>
            <a:r>
              <a:rPr sz="3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2013 </a:t>
            </a: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kept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increasing</a:t>
            </a:r>
            <a:r>
              <a:rPr sz="3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till</a:t>
            </a:r>
            <a:r>
              <a:rPr sz="3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2020.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0852" y="4671689"/>
            <a:ext cx="7435919" cy="10360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522" y="1055884"/>
            <a:ext cx="8359285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917" y="1055884"/>
            <a:ext cx="1428924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'CCA'.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42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97" y="1055884"/>
            <a:ext cx="755097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(CRS).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213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563" y="1055883"/>
            <a:ext cx="1272891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F9 </a:t>
            </a:r>
            <a:r>
              <a:rPr sz="395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v1.1.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0183" y="1050607"/>
            <a:ext cx="14330578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5834" y="1031507"/>
            <a:ext cx="7914230" cy="8179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4139" y="2571952"/>
            <a:ext cx="5335905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140" dirty="0"/>
              <a:t>Summary</a:t>
            </a:r>
            <a:r>
              <a:rPr sz="3150" spc="-114" dirty="0"/>
              <a:t> </a:t>
            </a:r>
            <a:r>
              <a:rPr sz="3150" spc="220" dirty="0"/>
              <a:t>of</a:t>
            </a:r>
            <a:r>
              <a:rPr sz="3150" spc="-114" dirty="0"/>
              <a:t> </a:t>
            </a:r>
            <a:r>
              <a:rPr sz="3150" spc="170" dirty="0"/>
              <a:t>methodologies</a:t>
            </a:r>
            <a:endParaRPr sz="3150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8147050" y="3140075"/>
            <a:ext cx="9167494" cy="7464425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074420" indent="-308610">
              <a:lnSpc>
                <a:spcPct val="100000"/>
              </a:lnSpc>
              <a:spcBef>
                <a:spcPts val="1770"/>
              </a:spcBef>
              <a:buChar char="-"/>
              <a:tabLst>
                <a:tab pos="1074420" algn="l"/>
                <a:tab pos="1075055" algn="l"/>
              </a:tabLst>
            </a:pPr>
            <a:r>
              <a:rPr spc="20" dirty="0"/>
              <a:t>Data</a:t>
            </a:r>
            <a:r>
              <a:rPr spc="-95" dirty="0"/>
              <a:t> </a:t>
            </a:r>
            <a:r>
              <a:rPr spc="130" dirty="0"/>
              <a:t>collection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20" dirty="0"/>
              <a:t>Data</a:t>
            </a:r>
            <a:r>
              <a:rPr spc="-85" dirty="0"/>
              <a:t> </a:t>
            </a:r>
            <a:r>
              <a:rPr spc="120" dirty="0"/>
              <a:t>wrangling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5" dirty="0"/>
              <a:t> </a:t>
            </a:r>
            <a:r>
              <a:rPr spc="20" dirty="0"/>
              <a:t>Data</a:t>
            </a:r>
            <a:r>
              <a:rPr spc="-5" dirty="0"/>
              <a:t> </a:t>
            </a:r>
            <a:r>
              <a:rPr spc="30" dirty="0"/>
              <a:t>Analysis</a:t>
            </a:r>
            <a:r>
              <a:rPr spc="-5" dirty="0"/>
              <a:t> </a:t>
            </a:r>
            <a:r>
              <a:rPr spc="155" dirty="0"/>
              <a:t>with</a:t>
            </a:r>
            <a:r>
              <a:rPr spc="-5" dirty="0"/>
              <a:t> </a:t>
            </a:r>
            <a:r>
              <a:rPr spc="20" dirty="0"/>
              <a:t>Data</a:t>
            </a:r>
            <a:r>
              <a:rPr spc="-5" dirty="0"/>
              <a:t> </a:t>
            </a:r>
            <a:r>
              <a:rPr spc="50" dirty="0"/>
              <a:t>Visualization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15" dirty="0"/>
              <a:t> </a:t>
            </a:r>
            <a:r>
              <a:rPr spc="20" dirty="0"/>
              <a:t>Data</a:t>
            </a:r>
            <a:r>
              <a:rPr spc="-10" dirty="0"/>
              <a:t> </a:t>
            </a:r>
            <a:r>
              <a:rPr spc="30" dirty="0"/>
              <a:t>Analysis</a:t>
            </a:r>
            <a:r>
              <a:rPr spc="-15" dirty="0"/>
              <a:t> </a:t>
            </a:r>
            <a:r>
              <a:rPr spc="155" dirty="0"/>
              <a:t>with</a:t>
            </a:r>
            <a:r>
              <a:rPr spc="-10" dirty="0"/>
              <a:t> </a:t>
            </a:r>
            <a:r>
              <a:rPr spc="-25" dirty="0"/>
              <a:t>SQL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95" dirty="0"/>
              <a:t>Building</a:t>
            </a:r>
            <a:r>
              <a:rPr spc="-10" dirty="0"/>
              <a:t> </a:t>
            </a:r>
            <a:r>
              <a:rPr spc="40" dirty="0"/>
              <a:t>an</a:t>
            </a:r>
            <a:r>
              <a:rPr spc="-5" dirty="0"/>
              <a:t> </a:t>
            </a:r>
            <a:r>
              <a:rPr spc="100" dirty="0"/>
              <a:t>interactive</a:t>
            </a:r>
            <a:r>
              <a:rPr spc="-5" dirty="0"/>
              <a:t> </a:t>
            </a:r>
            <a:r>
              <a:rPr spc="125" dirty="0"/>
              <a:t>map</a:t>
            </a:r>
            <a:r>
              <a:rPr spc="-5" dirty="0"/>
              <a:t> </a:t>
            </a:r>
            <a:r>
              <a:rPr spc="155" dirty="0"/>
              <a:t>with</a:t>
            </a:r>
            <a:r>
              <a:rPr spc="-5" dirty="0"/>
              <a:t> </a:t>
            </a:r>
            <a:r>
              <a:rPr spc="60" dirty="0"/>
              <a:t>Folium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95" dirty="0"/>
              <a:t>Building</a:t>
            </a:r>
            <a:r>
              <a:rPr spc="-10" dirty="0"/>
              <a:t> </a:t>
            </a:r>
            <a:r>
              <a:rPr spc="-40" dirty="0"/>
              <a:t>a</a:t>
            </a:r>
            <a:r>
              <a:rPr spc="-10" dirty="0"/>
              <a:t> </a:t>
            </a:r>
            <a:r>
              <a:rPr spc="60" dirty="0"/>
              <a:t>Dashboard</a:t>
            </a:r>
            <a:r>
              <a:rPr spc="-10" dirty="0"/>
              <a:t> </a:t>
            </a:r>
            <a:r>
              <a:rPr spc="155" dirty="0"/>
              <a:t>with</a:t>
            </a:r>
            <a:r>
              <a:rPr spc="-10" dirty="0"/>
              <a:t> </a:t>
            </a:r>
            <a:r>
              <a:rPr spc="60" dirty="0"/>
              <a:t>Plotly</a:t>
            </a:r>
            <a:r>
              <a:rPr spc="-10" dirty="0"/>
              <a:t> Dash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75" dirty="0"/>
              <a:t>Predictive</a:t>
            </a:r>
            <a:r>
              <a:rPr dirty="0"/>
              <a:t> </a:t>
            </a:r>
            <a:r>
              <a:rPr spc="20" dirty="0"/>
              <a:t>analysis</a:t>
            </a:r>
            <a:r>
              <a:rPr dirty="0"/>
              <a:t> </a:t>
            </a:r>
            <a:r>
              <a:rPr spc="45" dirty="0"/>
              <a:t>(Classi</a:t>
            </a:r>
            <a:r>
              <a:rPr spc="45" dirty="0">
                <a:latin typeface="Times New Roman"/>
                <a:cs typeface="Times New Roman"/>
              </a:rPr>
              <a:t>f</a:t>
            </a:r>
            <a:r>
              <a:rPr spc="45" dirty="0"/>
              <a:t>ication)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Microsoft Sans Serif"/>
              <a:buChar char="-"/>
            </a:pPr>
            <a:endParaRPr sz="3900" dirty="0"/>
          </a:p>
          <a:p>
            <a:pPr marL="12700">
              <a:lnSpc>
                <a:spcPct val="100000"/>
              </a:lnSpc>
            </a:pPr>
            <a:r>
              <a:rPr sz="3150" spc="140" dirty="0">
                <a:solidFill>
                  <a:srgbClr val="D5D5D5"/>
                </a:solidFill>
              </a:rPr>
              <a:t>Summary</a:t>
            </a:r>
            <a:r>
              <a:rPr sz="3150" spc="-95" dirty="0">
                <a:solidFill>
                  <a:srgbClr val="D5D5D5"/>
                </a:solidFill>
              </a:rPr>
              <a:t> </a:t>
            </a:r>
            <a:r>
              <a:rPr sz="3150" spc="220" dirty="0">
                <a:solidFill>
                  <a:srgbClr val="D5D5D5"/>
                </a:solidFill>
              </a:rPr>
              <a:t>of</a:t>
            </a:r>
            <a:r>
              <a:rPr sz="3150" spc="-90" dirty="0">
                <a:solidFill>
                  <a:srgbClr val="D5D5D5"/>
                </a:solidFill>
              </a:rPr>
              <a:t> </a:t>
            </a:r>
            <a:r>
              <a:rPr sz="3150" spc="90" dirty="0">
                <a:solidFill>
                  <a:srgbClr val="D5D5D5"/>
                </a:solidFill>
              </a:rPr>
              <a:t>all</a:t>
            </a:r>
            <a:r>
              <a:rPr sz="3150" spc="-90" dirty="0">
                <a:solidFill>
                  <a:srgbClr val="D5D5D5"/>
                </a:solidFill>
              </a:rPr>
              <a:t> </a:t>
            </a:r>
            <a:r>
              <a:rPr sz="3150" spc="114" dirty="0">
                <a:solidFill>
                  <a:srgbClr val="D5D5D5"/>
                </a:solidFill>
              </a:rPr>
              <a:t>results</a:t>
            </a:r>
            <a:endParaRPr sz="3150" dirty="0"/>
          </a:p>
          <a:p>
            <a:pPr marL="1074420" indent="-308610">
              <a:lnSpc>
                <a:spcPct val="100000"/>
              </a:lnSpc>
              <a:spcBef>
                <a:spcPts val="1685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15" dirty="0"/>
              <a:t> </a:t>
            </a:r>
            <a:r>
              <a:rPr spc="20" dirty="0"/>
              <a:t>Data</a:t>
            </a:r>
            <a:r>
              <a:rPr spc="-15" dirty="0"/>
              <a:t> </a:t>
            </a:r>
            <a:r>
              <a:rPr spc="30" dirty="0"/>
              <a:t>Analysis</a:t>
            </a:r>
            <a:r>
              <a:rPr spc="-10" dirty="0"/>
              <a:t> </a:t>
            </a:r>
            <a:r>
              <a:rPr spc="60" dirty="0"/>
              <a:t>results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90" dirty="0"/>
              <a:t>Interactive</a:t>
            </a:r>
            <a:r>
              <a:rPr dirty="0"/>
              <a:t> </a:t>
            </a:r>
            <a:r>
              <a:rPr spc="75" dirty="0"/>
              <a:t>analytics</a:t>
            </a:r>
            <a:r>
              <a:rPr dirty="0"/>
              <a:t> </a:t>
            </a:r>
            <a:r>
              <a:rPr spc="150" dirty="0"/>
              <a:t>demo</a:t>
            </a:r>
            <a:r>
              <a:rPr spc="5" dirty="0"/>
              <a:t> </a:t>
            </a:r>
            <a:r>
              <a:rPr spc="100" dirty="0"/>
              <a:t>in</a:t>
            </a:r>
            <a:r>
              <a:rPr dirty="0"/>
              <a:t> </a:t>
            </a:r>
            <a:r>
              <a:rPr spc="70" dirty="0"/>
              <a:t>screenshots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75" dirty="0"/>
              <a:t>Predictive</a:t>
            </a:r>
            <a:r>
              <a:rPr spc="-15" dirty="0"/>
              <a:t> </a:t>
            </a:r>
            <a:r>
              <a:rPr spc="20" dirty="0"/>
              <a:t>analysis</a:t>
            </a:r>
            <a:r>
              <a:rPr spc="-15" dirty="0"/>
              <a:t> </a:t>
            </a:r>
            <a:r>
              <a:rPr spc="60" dirty="0"/>
              <a:t>results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326785"/>
            <a:ext cx="6057544" cy="605754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26" y="976014"/>
            <a:ext cx="14932354" cy="140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 </a:t>
            </a:r>
            <a:r>
              <a:rPr sz="3950" spc="-10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305" dirty="0">
                <a:solidFill>
                  <a:srgbClr val="FFFFFF"/>
                </a:solidFill>
                <a:latin typeface="Microsoft Sans Serif"/>
                <a:cs typeface="Microsoft Sans Serif"/>
              </a:rPr>
              <a:t>6000.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16" y="1061077"/>
            <a:ext cx="15048295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881" y="1055883"/>
            <a:ext cx="14055278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8"/>
            <a:ext cx="1651825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335" y="1055884"/>
            <a:ext cx="8085742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617599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ship,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months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2015.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1396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64" y="1256157"/>
            <a:ext cx="17775960" cy="5221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26"/>
            <a:ext cx="17669510" cy="224980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7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750">
              <a:latin typeface="Microsoft Sans Serif"/>
              <a:cs typeface="Microsoft Sans Serif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  <a:tab pos="1325880" algn="l"/>
              </a:tabLst>
            </a:pPr>
            <a:r>
              <a:rPr sz="33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Ranking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3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 </a:t>
            </a:r>
            <a:r>
              <a:rPr sz="33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3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 </a:t>
            </a:r>
            <a:r>
              <a:rPr sz="3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(such </a:t>
            </a:r>
            <a:r>
              <a:rPr sz="33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as </a:t>
            </a:r>
            <a:r>
              <a:rPr sz="33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 </a:t>
            </a:r>
            <a:r>
              <a:rPr sz="33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(drone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ship) </a:t>
            </a:r>
            <a:r>
              <a:rPr sz="3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33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3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2010-06-04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2017-03-20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order.</a:t>
            </a:r>
            <a:endParaRPr sz="33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68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315" y="4671688"/>
            <a:ext cx="15135414" cy="11393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949" y="1125545"/>
            <a:ext cx="17888764" cy="7711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432374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2700">
              <a:latin typeface="Microsoft Sans Serif"/>
              <a:cs typeface="Microsoft Sans Serif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line.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faster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than </a:t>
            </a: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place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Earth.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Anything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already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1670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km/hour.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goes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space,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around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same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before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launching.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inertia.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spacecraft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keep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good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enough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stay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orbit.</a:t>
            </a:r>
            <a:endParaRPr sz="2400">
              <a:latin typeface="Microsoft Sans Serif"/>
              <a:cs typeface="Microsoft Sans Serif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coast,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launching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rockets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towards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minimises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risk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having </a:t>
            </a: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debris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dropping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exploding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near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people.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7348" y="2516503"/>
            <a:ext cx="9210245" cy="77524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634" y="1055883"/>
            <a:ext cx="16705376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7"/>
            <a:ext cx="3306445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150" dirty="0"/>
              <a:t>Explanation:</a:t>
            </a:r>
            <a:endParaRPr sz="435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184" marR="5080" indent="-452120">
              <a:lnSpc>
                <a:spcPct val="110600"/>
              </a:lnSpc>
              <a:spcBef>
                <a:spcPts val="9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colour-labeled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 </a:t>
            </a:r>
            <a:r>
              <a:rPr sz="3850" spc="-10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38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should </a:t>
            </a:r>
            <a:r>
              <a:rPr sz="38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able </a:t>
            </a:r>
            <a:r>
              <a:rPr sz="38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easily </a:t>
            </a:r>
            <a:r>
              <a:rPr sz="38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 </a:t>
            </a:r>
            <a:r>
              <a:rPr sz="38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38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8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3850" spc="-10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relatively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3850">
              <a:latin typeface="Microsoft Sans Serif"/>
              <a:cs typeface="Microsoft Sans Serif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105" dirty="0">
                <a:solidFill>
                  <a:srgbClr val="1DB100"/>
                </a:solidFill>
                <a:latin typeface="Microsoft Sans Serif"/>
                <a:cs typeface="Microsoft Sans Serif"/>
              </a:rPr>
              <a:t>G</a:t>
            </a:r>
            <a:r>
              <a:rPr sz="3850" spc="-15" dirty="0">
                <a:solidFill>
                  <a:srgbClr val="1DB100"/>
                </a:solidFill>
                <a:latin typeface="Microsoft Sans Serif"/>
                <a:cs typeface="Microsoft Sans Serif"/>
              </a:rPr>
              <a:t>r</a:t>
            </a:r>
            <a:r>
              <a:rPr sz="3850" spc="100" dirty="0">
                <a:solidFill>
                  <a:srgbClr val="1DB100"/>
                </a:solidFill>
                <a:latin typeface="Microsoft Sans Serif"/>
                <a:cs typeface="Microsoft Sans Serif"/>
              </a:rPr>
              <a:t>een</a:t>
            </a:r>
            <a:r>
              <a:rPr sz="3850" spc="5" dirty="0">
                <a:solidFill>
                  <a:srgbClr val="1DB100"/>
                </a:solidFill>
                <a:latin typeface="Microsoft Sans Serif"/>
                <a:cs typeface="Microsoft Sans Serif"/>
              </a:rPr>
              <a:t> </a:t>
            </a:r>
            <a:r>
              <a:rPr sz="3850" spc="80" dirty="0">
                <a:solidFill>
                  <a:srgbClr val="1DB100"/>
                </a:solidFill>
                <a:latin typeface="Microsoft Sans Serif"/>
                <a:cs typeface="Microsoft Sans Serif"/>
              </a:rPr>
              <a:t>Mar</a:t>
            </a:r>
            <a:r>
              <a:rPr sz="3850" spc="-10" dirty="0">
                <a:solidFill>
                  <a:srgbClr val="1DB100"/>
                </a:solidFill>
                <a:latin typeface="Microsoft Sans Serif"/>
                <a:cs typeface="Microsoft Sans Serif"/>
              </a:rPr>
              <a:t>k</a:t>
            </a:r>
            <a:r>
              <a:rPr sz="3850" spc="114" dirty="0">
                <a:solidFill>
                  <a:srgbClr val="1DB100"/>
                </a:solidFill>
                <a:latin typeface="Microsoft Sans Serif"/>
                <a:cs typeface="Microsoft Sans Serif"/>
              </a:rPr>
              <a:t>er</a:t>
            </a:r>
            <a:r>
              <a:rPr sz="3850" spc="5" dirty="0">
                <a:solidFill>
                  <a:srgbClr val="1DB100"/>
                </a:solidFill>
                <a:latin typeface="Microsoft Sans Serif"/>
                <a:cs typeface="Microsoft Sans Serif"/>
              </a:rPr>
              <a:t> </a:t>
            </a:r>
            <a:r>
              <a:rPr sz="385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ucc</a:t>
            </a:r>
            <a:r>
              <a:rPr sz="385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ssful 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endParaRPr sz="3850">
              <a:latin typeface="Microsoft Sans Serif"/>
              <a:cs typeface="Microsoft Sans Serif"/>
            </a:endParaRPr>
          </a:p>
          <a:p>
            <a:pPr marL="924560" lvl="1" indent="-452120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-405" dirty="0">
                <a:solidFill>
                  <a:srgbClr val="EE220D"/>
                </a:solidFill>
                <a:latin typeface="Microsoft Sans Serif"/>
                <a:cs typeface="Microsoft Sans Serif"/>
              </a:rPr>
              <a:t>R</a:t>
            </a:r>
            <a:r>
              <a:rPr sz="3850" spc="175" dirty="0">
                <a:solidFill>
                  <a:srgbClr val="EE220D"/>
                </a:solidFill>
                <a:latin typeface="Microsoft Sans Serif"/>
                <a:cs typeface="Microsoft Sans Serif"/>
              </a:rPr>
              <a:t>ed</a:t>
            </a:r>
            <a:r>
              <a:rPr sz="3850" spc="5" dirty="0">
                <a:solidFill>
                  <a:srgbClr val="EE220D"/>
                </a:solidFill>
                <a:latin typeface="Microsoft Sans Serif"/>
                <a:cs typeface="Microsoft Sans Serif"/>
              </a:rPr>
              <a:t> </a:t>
            </a:r>
            <a:r>
              <a:rPr sz="3850" spc="80" dirty="0">
                <a:solidFill>
                  <a:srgbClr val="EE220D"/>
                </a:solidFill>
                <a:latin typeface="Microsoft Sans Serif"/>
                <a:cs typeface="Microsoft Sans Serif"/>
              </a:rPr>
              <a:t>Mar</a:t>
            </a:r>
            <a:r>
              <a:rPr sz="3850" spc="-10" dirty="0">
                <a:solidFill>
                  <a:srgbClr val="EE220D"/>
                </a:solidFill>
                <a:latin typeface="Microsoft Sans Serif"/>
                <a:cs typeface="Microsoft Sans Serif"/>
              </a:rPr>
              <a:t>k</a:t>
            </a:r>
            <a:r>
              <a:rPr sz="3850" spc="114" dirty="0">
                <a:solidFill>
                  <a:srgbClr val="EE220D"/>
                </a:solidFill>
                <a:latin typeface="Microsoft Sans Serif"/>
                <a:cs typeface="Microsoft Sans Serif"/>
              </a:rPr>
              <a:t>er</a:t>
            </a:r>
            <a:r>
              <a:rPr sz="3850" spc="5" dirty="0">
                <a:solidFill>
                  <a:srgbClr val="EE220D"/>
                </a:solidFill>
                <a:latin typeface="Microsoft Sans Serif"/>
                <a:cs typeface="Microsoft Sans Serif"/>
              </a:rPr>
              <a:t> </a:t>
            </a:r>
            <a:r>
              <a:rPr sz="385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ailed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endParaRPr sz="3850">
              <a:latin typeface="Microsoft Sans Serif"/>
              <a:cs typeface="Microsoft Sans Serif"/>
            </a:endParaRPr>
          </a:p>
          <a:p>
            <a:pPr marL="464184" marR="549275" indent="-452120">
              <a:lnSpc>
                <a:spcPct val="110600"/>
              </a:lnSpc>
              <a:spcBef>
                <a:spcPts val="194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850" spc="-10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8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932" y="2513394"/>
            <a:ext cx="7851798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6895" y="1061078"/>
            <a:ext cx="11619792" cy="1761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34"/>
            <a:ext cx="6616700" cy="653859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5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2550">
              <a:latin typeface="Microsoft Sans Serif"/>
              <a:cs typeface="Microsoft Sans Serif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 </a:t>
            </a: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 </a:t>
            </a:r>
            <a:r>
              <a:rPr sz="23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2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see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is: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(15.23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(20.28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(14.99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its closest </a:t>
            </a:r>
            <a:r>
              <a:rPr sz="2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city </a:t>
            </a:r>
            <a:r>
              <a:rPr sz="2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Titusville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(16.32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km).</a:t>
            </a:r>
            <a:endParaRPr sz="2300">
              <a:latin typeface="Microsoft Sans Serif"/>
              <a:cs typeface="Microsoft Sans Serif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cover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 </a:t>
            </a: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 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15-20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km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few </a:t>
            </a:r>
            <a:r>
              <a:rPr sz="2300" spc="-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seconds.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 </a:t>
            </a:r>
            <a:r>
              <a:rPr sz="2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potentially </a:t>
            </a:r>
            <a:r>
              <a:rPr sz="2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dangerous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populated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areas.</a:t>
            </a:r>
            <a:endParaRPr sz="23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912" y="3560373"/>
            <a:ext cx="10265283" cy="67013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609" y="3216236"/>
            <a:ext cx="15901839" cy="2398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1400" y="1055884"/>
            <a:ext cx="4906154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722" y="3771319"/>
            <a:ext cx="5371564" cy="536109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70484" y="2504308"/>
            <a:ext cx="6005830" cy="494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30" dirty="0"/>
              <a:t>Project</a:t>
            </a:r>
            <a:r>
              <a:rPr sz="3050" spc="-80" dirty="0"/>
              <a:t> </a:t>
            </a:r>
            <a:r>
              <a:rPr sz="3050" spc="175" dirty="0"/>
              <a:t>background</a:t>
            </a:r>
            <a:r>
              <a:rPr sz="3050" spc="-80" dirty="0"/>
              <a:t> </a:t>
            </a:r>
            <a:r>
              <a:rPr sz="3050" spc="140" dirty="0"/>
              <a:t>and</a:t>
            </a:r>
            <a:r>
              <a:rPr sz="3050" spc="-80" dirty="0"/>
              <a:t> </a:t>
            </a:r>
            <a:r>
              <a:rPr sz="3050" spc="190" dirty="0"/>
              <a:t>context</a:t>
            </a:r>
            <a:endParaRPr sz="3050" dirty="0"/>
          </a:p>
        </p:txBody>
      </p:sp>
      <p:sp>
        <p:nvSpPr>
          <p:cNvPr id="5" name="object 5"/>
          <p:cNvSpPr txBox="1"/>
          <p:nvPr/>
        </p:nvSpPr>
        <p:spPr>
          <a:xfrm>
            <a:off x="7170484" y="3147181"/>
            <a:ext cx="11907520" cy="7273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6445" marR="40005">
              <a:lnSpc>
                <a:spcPct val="109400"/>
              </a:lnSpc>
              <a:spcBef>
                <a:spcPts val="95"/>
              </a:spcBef>
            </a:pP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company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commercial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age,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making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travel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affordable.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company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advertises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Falcon </a:t>
            </a:r>
            <a:r>
              <a:rPr sz="2700" spc="-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9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its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website, </a:t>
            </a:r>
            <a:r>
              <a:rPr sz="27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62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million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dollars;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providers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upward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165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million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dollars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each,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much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-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savings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stage.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Therefore,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will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land,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cost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launch. 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public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models,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going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stage.</a:t>
            </a:r>
            <a:endParaRPr sz="27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220"/>
              </a:spcBef>
            </a:pPr>
            <a:r>
              <a:rPr sz="30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Questions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229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be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answered</a:t>
            </a:r>
            <a:endParaRPr sz="3050" dirty="0">
              <a:latin typeface="Microsoft Sans Serif"/>
              <a:cs typeface="Microsoft Sans Serif"/>
            </a:endParaRPr>
          </a:p>
          <a:p>
            <a:pPr marL="974090" indent="-208279">
              <a:lnSpc>
                <a:spcPct val="100000"/>
              </a:lnSpc>
              <a:spcBef>
                <a:spcPts val="1680"/>
              </a:spcBef>
              <a:buChar char="-"/>
              <a:tabLst>
                <a:tab pos="974725" algn="l"/>
              </a:tabLst>
            </a:pP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How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do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endParaRPr sz="2700" dirty="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305"/>
              </a:spcBef>
            </a:pPr>
            <a:r>
              <a:rPr sz="2700" spc="8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lights,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affect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landing?</a:t>
            </a:r>
            <a:endParaRPr sz="2700" dirty="0">
              <a:latin typeface="Microsoft Sans Serif"/>
              <a:cs typeface="Microsoft Sans Serif"/>
            </a:endParaRPr>
          </a:p>
          <a:p>
            <a:pPr marL="974090" indent="-208279">
              <a:lnSpc>
                <a:spcPct val="100000"/>
              </a:lnSpc>
              <a:spcBef>
                <a:spcPts val="1670"/>
              </a:spcBef>
              <a:buChar char="-"/>
              <a:tabLst>
                <a:tab pos="974725" algn="l"/>
              </a:tabLst>
            </a:pPr>
            <a:r>
              <a:rPr sz="27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Does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years?</a:t>
            </a:r>
            <a:endParaRPr sz="2700" dirty="0">
              <a:latin typeface="Microsoft Sans Serif"/>
              <a:cs typeface="Microsoft Sans Serif"/>
            </a:endParaRPr>
          </a:p>
          <a:p>
            <a:pPr marL="766445" marR="5080">
              <a:lnSpc>
                <a:spcPct val="109400"/>
              </a:lnSpc>
              <a:spcBef>
                <a:spcPts val="1365"/>
              </a:spcBef>
              <a:buChar char="-"/>
              <a:tabLst>
                <a:tab pos="974725" algn="l"/>
              </a:tabLst>
            </a:pP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What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binary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case?</a:t>
            </a:r>
            <a:endParaRPr sz="27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809" y="1050606"/>
            <a:ext cx="13173965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shows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sites,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792" y="1055883"/>
            <a:ext cx="17835603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(76.9%)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10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445" y="1068126"/>
            <a:ext cx="17757308" cy="8136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3969830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418" y="4901530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9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2000 </a:t>
            </a:r>
            <a:r>
              <a:rPr sz="395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5500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2515543"/>
            <a:ext cx="10820759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7873" y="6493710"/>
            <a:ext cx="10819984" cy="386964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156" y="3216236"/>
            <a:ext cx="10145743" cy="25647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605" y="1050607"/>
            <a:ext cx="9346144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362706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350">
              <a:latin typeface="Microsoft Sans Serif"/>
              <a:cs typeface="Microsoft Sans Serif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Set,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30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irm </a:t>
            </a:r>
            <a:r>
              <a:rPr sz="3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30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performs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best.</a:t>
            </a:r>
            <a:endParaRPr sz="3000">
              <a:latin typeface="Microsoft Sans Serif"/>
              <a:cs typeface="Microsoft Sans Serif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Same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Set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may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due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small </a:t>
            </a:r>
            <a:r>
              <a:rPr sz="30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test </a:t>
            </a:r>
            <a:r>
              <a:rPr sz="3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 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size </a:t>
            </a:r>
            <a:r>
              <a:rPr sz="30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(18 </a:t>
            </a:r>
            <a:r>
              <a:rPr sz="30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samples).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Therefore,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tested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all </a:t>
            </a:r>
            <a:r>
              <a:rPr sz="3000" spc="-7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methods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whole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Dataset.</a:t>
            </a:r>
            <a:endParaRPr sz="3000">
              <a:latin typeface="Microsoft Sans Serif"/>
              <a:cs typeface="Microsoft Sans Serif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 </a:t>
            </a:r>
            <a:r>
              <a:rPr sz="30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whole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 </a:t>
            </a:r>
            <a:r>
              <a:rPr sz="3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irm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sz="3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3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Decision </a:t>
            </a:r>
            <a:r>
              <a:rPr sz="3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Tree </a:t>
            </a:r>
            <a:r>
              <a:rPr sz="3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 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sz="3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30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scores,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accuracy.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3972" y="3256679"/>
            <a:ext cx="6801600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93792" y="2580857"/>
            <a:ext cx="78974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 dirty="0"/>
              <a:t>Scores</a:t>
            </a:r>
            <a:r>
              <a:rPr sz="3600" spc="-100" dirty="0"/>
              <a:t> </a:t>
            </a:r>
            <a:r>
              <a:rPr sz="3600" spc="165" dirty="0"/>
              <a:t>and</a:t>
            </a:r>
            <a:r>
              <a:rPr sz="3600" spc="-95" dirty="0"/>
              <a:t> </a:t>
            </a:r>
            <a:r>
              <a:rPr sz="3600" spc="190" dirty="0"/>
              <a:t>Accuracy</a:t>
            </a:r>
            <a:r>
              <a:rPr sz="3600" spc="-100" dirty="0"/>
              <a:t> </a:t>
            </a:r>
            <a:r>
              <a:rPr sz="3600" spc="260" dirty="0"/>
              <a:t>of</a:t>
            </a:r>
            <a:r>
              <a:rPr sz="3600" spc="-95" dirty="0"/>
              <a:t> </a:t>
            </a:r>
            <a:r>
              <a:rPr sz="3600" spc="210" dirty="0"/>
              <a:t>the</a:t>
            </a:r>
            <a:r>
              <a:rPr sz="3600" spc="-95" dirty="0"/>
              <a:t> </a:t>
            </a:r>
            <a:r>
              <a:rPr sz="3600" spc="20" dirty="0"/>
              <a:t>Test</a:t>
            </a:r>
            <a:r>
              <a:rPr sz="3600" spc="-100" dirty="0"/>
              <a:t> </a:t>
            </a:r>
            <a:r>
              <a:rPr sz="3600" spc="110" dirty="0"/>
              <a:t>Set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9539364" y="7379992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Scores</a:t>
            </a:r>
            <a:r>
              <a:rPr sz="36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Accuracy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26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21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Entire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Set</a:t>
            </a:r>
            <a:endParaRPr sz="36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1375" y="8060811"/>
            <a:ext cx="6806785" cy="209417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3777" y="1050607"/>
            <a:ext cx="6862283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8"/>
            <a:ext cx="226885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-220" dirty="0"/>
              <a:t>E</a:t>
            </a:r>
            <a:r>
              <a:rPr sz="2950" spc="120" dirty="0"/>
              <a:t>xplan</a:t>
            </a:r>
            <a:r>
              <a:rPr sz="2950" spc="140" dirty="0"/>
              <a:t>a</a:t>
            </a:r>
            <a:r>
              <a:rPr sz="2950" spc="165" dirty="0"/>
              <a:t>tion: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  <a:tab pos="321945" algn="l"/>
              </a:tabLst>
            </a:pPr>
            <a:r>
              <a:rPr sz="26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Examining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confusion </a:t>
            </a:r>
            <a:r>
              <a:rPr sz="2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matrix,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6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sz="2650" spc="-6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logistic </a:t>
            </a:r>
            <a:r>
              <a:rPr sz="2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regression </a:t>
            </a:r>
            <a:r>
              <a:rPr sz="2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distinguish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2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classes. </a:t>
            </a:r>
            <a:r>
              <a:rPr sz="26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6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sz="2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major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problem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positives.</a:t>
            </a:r>
            <a:endParaRPr sz="26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7287" y="2513012"/>
            <a:ext cx="8896943" cy="6804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379" y="5711679"/>
            <a:ext cx="4183488" cy="36133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82" y="1055884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69060" y="2896549"/>
            <a:ext cx="11359515" cy="6582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8300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Decision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30" dirty="0">
                <a:solidFill>
                  <a:srgbClr val="D5D5D5"/>
                </a:solidFill>
                <a:latin typeface="Microsoft Sans Serif"/>
                <a:cs typeface="Microsoft Sans Serif"/>
              </a:rPr>
              <a:t>Tree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Model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is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best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algorithm</a:t>
            </a:r>
            <a:r>
              <a:rPr sz="315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this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dataset.</a:t>
            </a:r>
            <a:endParaRPr sz="3150">
              <a:latin typeface="Microsoft Sans Serif"/>
              <a:cs typeface="Microsoft Sans Serif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with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low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show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00" dirty="0">
                <a:solidFill>
                  <a:srgbClr val="D5D5D5"/>
                </a:solidFill>
                <a:latin typeface="Microsoft Sans Serif"/>
                <a:cs typeface="Microsoft Sans Serif"/>
              </a:rPr>
              <a:t>better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results </a:t>
            </a:r>
            <a:r>
              <a:rPr sz="3150" spc="-819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than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with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larger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mass.</a:t>
            </a:r>
            <a:endParaRPr sz="3150">
              <a:latin typeface="Microsoft Sans Serif"/>
              <a:cs typeface="Microsoft Sans Serif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Most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in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proximity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Equator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line </a:t>
            </a:r>
            <a:r>
              <a:rPr sz="3150" spc="-82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all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in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very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close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proximity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coast.</a:t>
            </a:r>
            <a:endParaRPr sz="3150"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increases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over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70" dirty="0">
                <a:solidFill>
                  <a:srgbClr val="D5D5D5"/>
                </a:solidFill>
                <a:latin typeface="Microsoft Sans Serif"/>
                <a:cs typeface="Microsoft Sans Serif"/>
              </a:rPr>
              <a:t>years.</a:t>
            </a:r>
            <a:endParaRPr sz="3150">
              <a:latin typeface="Microsoft Sans Serif"/>
              <a:cs typeface="Microsoft Sans Serif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-50" dirty="0">
                <a:solidFill>
                  <a:srgbClr val="D5D5D5"/>
                </a:solidFill>
                <a:latin typeface="Microsoft Sans Serif"/>
                <a:cs typeface="Microsoft Sans Serif"/>
              </a:rPr>
              <a:t>KSC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LC-39A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Microsoft Sans Serif"/>
                <a:cs typeface="Microsoft Sans Serif"/>
              </a:rPr>
              <a:t>has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highest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 </a:t>
            </a:r>
            <a:r>
              <a:rPr sz="3150" spc="-819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from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all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sites.</a:t>
            </a:r>
            <a:endParaRPr sz="3150"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Orbi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150" spc="-15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254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114" dirty="0">
                <a:solidFill>
                  <a:srgbClr val="D5D5D5"/>
                </a:solidFill>
                <a:latin typeface="Microsoft Sans Serif"/>
                <a:cs typeface="Microsoft Sans Serif"/>
              </a:rPr>
              <a:t>S-L</a:t>
            </a:r>
            <a:r>
              <a:rPr sz="3150" spc="-180" dirty="0">
                <a:solidFill>
                  <a:srgbClr val="D5D5D5"/>
                </a:solidFill>
                <a:latin typeface="Microsoft Sans Serif"/>
                <a:cs typeface="Microsoft Sans Serif"/>
              </a:rPr>
              <a:t>1</a:t>
            </a:r>
            <a:r>
              <a:rPr sz="315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,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140" dirty="0">
                <a:solidFill>
                  <a:srgbClr val="D5D5D5"/>
                </a:solidFill>
                <a:latin typeface="Microsoft Sans Serif"/>
                <a:cs typeface="Microsoft Sans Serif"/>
              </a:rPr>
              <a:t>G</a:t>
            </a:r>
            <a:r>
              <a:rPr sz="3150" spc="-15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55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,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H</a:t>
            </a:r>
            <a:r>
              <a:rPr sz="31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13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h</a:t>
            </a:r>
            <a:r>
              <a:rPr sz="31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v</a:t>
            </a:r>
            <a:r>
              <a:rPr sz="3150" spc="80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10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0</a:t>
            </a:r>
            <a:r>
              <a:rPr sz="3150" spc="-270" dirty="0">
                <a:solidFill>
                  <a:srgbClr val="D5D5D5"/>
                </a:solidFill>
                <a:latin typeface="Microsoft Sans Serif"/>
                <a:cs typeface="Microsoft Sans Serif"/>
              </a:rPr>
              <a:t>%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15" dirty="0">
                <a:solidFill>
                  <a:srgbClr val="D5D5D5"/>
                </a:solidFill>
                <a:latin typeface="Microsoft Sans Serif"/>
                <a:cs typeface="Microsoft Sans Serif"/>
              </a:rPr>
              <a:t>ss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r</a:t>
            </a:r>
            <a:r>
              <a:rPr sz="315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150" spc="22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.</a:t>
            </a:r>
            <a:endParaRPr sz="31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5235442" cy="523544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4391" y="1055884"/>
            <a:ext cx="3904341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57281" y="3915741"/>
            <a:ext cx="4916805" cy="3830954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spc="145" dirty="0"/>
              <a:t>Special</a:t>
            </a:r>
            <a:r>
              <a:rPr spc="-160" dirty="0"/>
              <a:t> </a:t>
            </a:r>
            <a:r>
              <a:rPr spc="70" dirty="0"/>
              <a:t>Thanks</a:t>
            </a:r>
            <a:r>
              <a:rPr spc="-155" dirty="0"/>
              <a:t> </a:t>
            </a:r>
            <a:r>
              <a:rPr spc="245" dirty="0"/>
              <a:t>to:</a:t>
            </a:r>
          </a:p>
          <a:p>
            <a:pPr marL="1186180" marR="1178560" algn="ctr">
              <a:lnSpc>
                <a:spcPct val="153100"/>
              </a:lnSpc>
              <a:spcBef>
                <a:spcPts val="15"/>
              </a:spcBef>
            </a:pPr>
            <a:r>
              <a:rPr sz="3950" u="heavy" spc="1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Instructo</a:t>
            </a:r>
            <a:r>
              <a:rPr sz="3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r</a:t>
            </a:r>
            <a:r>
              <a:rPr sz="3950" u="heavy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s </a:t>
            </a:r>
            <a:r>
              <a:rPr sz="3950" spc="-45" dirty="0">
                <a:solidFill>
                  <a:srgbClr val="00A2FF"/>
                </a:solidFill>
              </a:rPr>
              <a:t> </a:t>
            </a:r>
            <a:r>
              <a:rPr sz="3950" u="heavy" spc="7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Coursera </a:t>
            </a:r>
            <a:r>
              <a:rPr sz="3950" spc="80" dirty="0">
                <a:solidFill>
                  <a:srgbClr val="00A2FF"/>
                </a:solidFill>
              </a:rPr>
              <a:t> </a:t>
            </a:r>
            <a:r>
              <a:rPr sz="3950" u="heavy" spc="-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IBM</a:t>
            </a:r>
            <a:endParaRPr sz="39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617721"/>
            <a:ext cx="6073113" cy="60731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6579" y="1055884"/>
            <a:ext cx="5332737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303" y="3566163"/>
            <a:ext cx="5088179" cy="53094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10518" y="2164091"/>
            <a:ext cx="11912600" cy="8320226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collection</a:t>
            </a:r>
            <a:r>
              <a:rPr sz="28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methodology:</a:t>
            </a:r>
            <a:endParaRPr sz="2800" dirty="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Rest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API</a:t>
            </a:r>
            <a:endParaRPr sz="2500" dirty="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Web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Scrapping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Wikipedia</a:t>
            </a:r>
            <a:endParaRPr sz="25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905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wrangling</a:t>
            </a:r>
            <a:endParaRPr sz="2800" dirty="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Filtering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2500" dirty="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Dealing</a:t>
            </a:r>
            <a:r>
              <a:rPr sz="25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25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</a:t>
            </a:r>
            <a:endParaRPr sz="2500" dirty="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Hot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Encoding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prepare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binary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</a:t>
            </a:r>
            <a:endParaRPr sz="2500" dirty="0">
              <a:latin typeface="Microsoft Sans Serif"/>
              <a:cs typeface="Microsoft Sans Serif"/>
            </a:endParaRPr>
          </a:p>
          <a:p>
            <a:pPr marL="12700" marR="8890">
              <a:lnSpc>
                <a:spcPts val="6280"/>
              </a:lnSpc>
              <a:spcBef>
                <a:spcPts val="680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exploratory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analysis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D5D5D5"/>
                </a:solidFill>
                <a:latin typeface="Microsoft Sans Serif"/>
                <a:cs typeface="Microsoft Sans Serif"/>
              </a:rPr>
              <a:t>(EDA)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visualization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SQL </a:t>
            </a:r>
            <a:r>
              <a:rPr sz="2800" spc="-73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 </a:t>
            </a:r>
            <a:r>
              <a:rPr sz="28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interactive </a:t>
            </a:r>
            <a:r>
              <a:rPr sz="28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visual </a:t>
            </a:r>
            <a:r>
              <a:rPr sz="280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analytics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 </a:t>
            </a:r>
            <a:r>
              <a:rPr sz="280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Folium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and </a:t>
            </a:r>
            <a:r>
              <a:rPr sz="280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Plotly </a:t>
            </a:r>
            <a:r>
              <a:rPr sz="2800" spc="25" dirty="0">
                <a:solidFill>
                  <a:srgbClr val="D5D5D5"/>
                </a:solidFill>
                <a:latin typeface="Microsoft Sans Serif"/>
                <a:cs typeface="Microsoft Sans Serif"/>
              </a:rPr>
              <a:t>Dash </a:t>
            </a:r>
            <a:r>
              <a:rPr sz="2800" spc="3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predictive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analysis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classi</a:t>
            </a:r>
            <a:r>
              <a:rPr sz="2800" spc="100" dirty="0">
                <a:solidFill>
                  <a:srgbClr val="D5D5D5"/>
                </a:solidFill>
                <a:latin typeface="Verdana"/>
                <a:cs typeface="Verdana"/>
              </a:rPr>
              <a:t>f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ication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models</a:t>
            </a:r>
            <a:endParaRPr sz="2800" dirty="0">
              <a:latin typeface="Microsoft Sans Serif"/>
              <a:cs typeface="Microsoft Sans Serif"/>
            </a:endParaRPr>
          </a:p>
          <a:p>
            <a:pPr marL="766445" marR="5080">
              <a:lnSpc>
                <a:spcPct val="109900"/>
              </a:lnSpc>
              <a:spcBef>
                <a:spcPts val="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Building,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tuning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ensure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lang="en-US" sz="2500" spc="45" dirty="0" smtClean="0">
              <a:solidFill>
                <a:srgbClr val="FFFFFF"/>
              </a:solidFill>
              <a:latin typeface="Microsoft Sans Serif"/>
              <a:cs typeface="Microsoft Sans Serif"/>
            </a:endParaRPr>
          </a:p>
          <a:p>
            <a:pPr marL="766445" marR="5080">
              <a:lnSpc>
                <a:spcPct val="109900"/>
              </a:lnSpc>
              <a:spcBef>
                <a:spcPts val="555"/>
              </a:spcBef>
              <a:tabLst>
                <a:tab pos="956310" algn="l"/>
              </a:tabLst>
            </a:pPr>
            <a:endParaRPr sz="25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401" y="4671688"/>
            <a:ext cx="7364257" cy="1157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893" y="1055884"/>
            <a:ext cx="5895653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351577"/>
            <a:ext cx="16843375" cy="117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sz="3450" spc="15" dirty="0">
                <a:solidFill>
                  <a:srgbClr val="FFFFFF"/>
                </a:solidFill>
              </a:rPr>
              <a:t>Data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50" dirty="0">
                <a:solidFill>
                  <a:srgbClr val="FFFFFF"/>
                </a:solidFill>
              </a:rPr>
              <a:t>collection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90" dirty="0">
                <a:solidFill>
                  <a:srgbClr val="FFFFFF"/>
                </a:solidFill>
              </a:rPr>
              <a:t>process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involved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-60" dirty="0">
                <a:solidFill>
                  <a:srgbClr val="FFFFFF"/>
                </a:solidFill>
              </a:rPr>
              <a:t>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55" dirty="0">
                <a:solidFill>
                  <a:srgbClr val="FFFFFF"/>
                </a:solidFill>
              </a:rPr>
              <a:t>combination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95" dirty="0">
                <a:solidFill>
                  <a:srgbClr val="FFFFFF"/>
                </a:solidFill>
              </a:rPr>
              <a:t>of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-100" dirty="0">
                <a:solidFill>
                  <a:srgbClr val="FFFFFF"/>
                </a:solidFill>
              </a:rPr>
              <a:t>API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80" dirty="0">
                <a:solidFill>
                  <a:srgbClr val="FFFFFF"/>
                </a:solidFill>
              </a:rPr>
              <a:t>requests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from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45" dirty="0">
                <a:solidFill>
                  <a:srgbClr val="FFFFFF"/>
                </a:solidFill>
              </a:rPr>
              <a:t>SpaceX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275" dirty="0">
                <a:solidFill>
                  <a:srgbClr val="FFFFFF"/>
                </a:solidFill>
              </a:rPr>
              <a:t>REST </a:t>
            </a:r>
            <a:r>
              <a:rPr sz="3450" spc="-900" dirty="0">
                <a:solidFill>
                  <a:srgbClr val="FFFFFF"/>
                </a:solidFill>
              </a:rPr>
              <a:t> </a:t>
            </a:r>
            <a:r>
              <a:rPr sz="3450" spc="-100" dirty="0">
                <a:solidFill>
                  <a:srgbClr val="FFFFFF"/>
                </a:solidFill>
              </a:rPr>
              <a:t>API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and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25" dirty="0">
                <a:solidFill>
                  <a:srgbClr val="FFFFFF"/>
                </a:solidFill>
              </a:rPr>
              <a:t>Web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Scraping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data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from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60" dirty="0">
                <a:solidFill>
                  <a:srgbClr val="FFFFFF"/>
                </a:solidFill>
              </a:rPr>
              <a:t>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table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in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20" dirty="0">
                <a:solidFill>
                  <a:srgbClr val="FFFFFF"/>
                </a:solidFill>
              </a:rPr>
              <a:t>SpaceX’s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Wikipedia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entry.</a:t>
            </a:r>
            <a:endParaRPr sz="3450" dirty="0"/>
          </a:p>
        </p:txBody>
      </p:sp>
      <p:sp>
        <p:nvSpPr>
          <p:cNvPr id="4" name="object 4"/>
          <p:cNvSpPr txBox="1"/>
          <p:nvPr/>
        </p:nvSpPr>
        <p:spPr>
          <a:xfrm>
            <a:off x="1308125" y="3722006"/>
            <a:ext cx="17100550" cy="671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sz="34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had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use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both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methods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get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complete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detailed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analysis.</a:t>
            </a:r>
            <a:endParaRPr sz="3450" dirty="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4090"/>
              </a:spcBef>
            </a:pPr>
            <a:r>
              <a:rPr sz="3850" spc="-20" dirty="0">
                <a:solidFill>
                  <a:srgbClr val="D5D5D5"/>
                </a:solidFill>
                <a:latin typeface="Microsoft Sans Serif"/>
                <a:cs typeface="Microsoft Sans Serif"/>
              </a:rPr>
              <a:t>D</a:t>
            </a:r>
            <a:r>
              <a:rPr sz="38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37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C</a:t>
            </a:r>
            <a:r>
              <a:rPr sz="38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olumns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50" dirty="0">
                <a:solidFill>
                  <a:srgbClr val="D5D5D5"/>
                </a:solidFill>
                <a:latin typeface="Microsoft Sans Serif"/>
                <a:cs typeface="Microsoft Sans Serif"/>
              </a:rPr>
              <a:t>r</a:t>
            </a:r>
            <a:r>
              <a:rPr sz="385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355" dirty="0">
                <a:solidFill>
                  <a:srgbClr val="D5D5D5"/>
                </a:solidFill>
                <a:latin typeface="Microsoft Sans Serif"/>
                <a:cs typeface="Microsoft Sans Serif"/>
              </a:rPr>
              <a:t>ob</a:t>
            </a:r>
            <a:r>
              <a:rPr sz="38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ained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54" dirty="0">
                <a:solidFill>
                  <a:srgbClr val="D5D5D5"/>
                </a:solidFill>
                <a:latin typeface="Microsoft Sans Serif"/>
                <a:cs typeface="Microsoft Sans Serif"/>
              </a:rPr>
              <a:t>b</a:t>
            </a:r>
            <a:r>
              <a:rPr sz="38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y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SpaceX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-275" dirty="0">
                <a:solidFill>
                  <a:srgbClr val="D5D5D5"/>
                </a:solidFill>
                <a:latin typeface="Microsoft Sans Serif"/>
                <a:cs typeface="Microsoft Sans Serif"/>
              </a:rPr>
              <a:t>RE</a:t>
            </a:r>
            <a:r>
              <a:rPr sz="3850" spc="-20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85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API:</a:t>
            </a:r>
            <a:endParaRPr sz="3850" dirty="0">
              <a:latin typeface="Microsoft Sans Serif"/>
              <a:cs typeface="Microsoft Sans Serif"/>
            </a:endParaRPr>
          </a:p>
          <a:p>
            <a:pPr marL="1520190" marR="5080">
              <a:lnSpc>
                <a:spcPct val="109500"/>
              </a:lnSpc>
              <a:spcBef>
                <a:spcPts val="1745"/>
              </a:spcBef>
            </a:pPr>
            <a:r>
              <a:rPr sz="3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FlightNumber,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Date,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BoosterVersion,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PayloadMass,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Orbit,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LaunchSite, </a:t>
            </a:r>
            <a:r>
              <a:rPr sz="3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GridFins,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Reused,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Legs,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LandingPad,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Block,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ReusedCount,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Serial,</a:t>
            </a:r>
            <a:r>
              <a:rPr sz="3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</a:t>
            </a:r>
            <a:endParaRPr sz="3450" dirty="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4090"/>
              </a:spcBef>
            </a:pPr>
            <a:r>
              <a:rPr sz="38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Columns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obtained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by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Wikipedia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Web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Scraping:</a:t>
            </a:r>
            <a:endParaRPr sz="3850" dirty="0">
              <a:latin typeface="Microsoft Sans Serif"/>
              <a:cs typeface="Microsoft Sans Serif"/>
            </a:endParaRPr>
          </a:p>
          <a:p>
            <a:pPr marL="1520190" marR="1050925">
              <a:lnSpc>
                <a:spcPct val="109500"/>
              </a:lnSpc>
              <a:spcBef>
                <a:spcPts val="1739"/>
              </a:spcBef>
            </a:pPr>
            <a:r>
              <a:rPr sz="34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No.,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Payload,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PayloadMass,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Orbit,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Customer,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Date,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endParaRPr sz="34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5195" y="1055885"/>
            <a:ext cx="11336577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rocket</a:t>
            </a:r>
            <a:r>
              <a:rPr sz="2600" spc="-150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launch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SpaceX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50" dirty="0">
                <a:latin typeface="Microsoft Sans Serif"/>
                <a:cs typeface="Microsoft Sans Serif"/>
              </a:rPr>
              <a:t>Decoding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response </a:t>
            </a:r>
            <a:r>
              <a:rPr sz="2600" spc="180" dirty="0">
                <a:latin typeface="Microsoft Sans Serif"/>
                <a:cs typeface="Microsoft Sans Serif"/>
              </a:rPr>
              <a:t>content </a:t>
            </a:r>
            <a:r>
              <a:rPr sz="2600" spc="18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using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.json()</a:t>
            </a:r>
            <a:r>
              <a:rPr sz="2600" spc="-935" dirty="0">
                <a:latin typeface="Courier New"/>
                <a:cs typeface="Courier New"/>
              </a:rPr>
              <a:t> </a:t>
            </a:r>
            <a:r>
              <a:rPr sz="2600" spc="105" dirty="0">
                <a:latin typeface="Microsoft Sans Serif"/>
                <a:cs typeface="Microsoft Sans Serif"/>
              </a:rPr>
              <a:t>and  </a:t>
            </a:r>
            <a:r>
              <a:rPr sz="2600" spc="175" dirty="0">
                <a:latin typeface="Microsoft Sans Serif"/>
                <a:cs typeface="Microsoft Sans Serif"/>
              </a:rPr>
              <a:t>turning </a:t>
            </a:r>
            <a:r>
              <a:rPr sz="2600" spc="185" dirty="0">
                <a:latin typeface="Microsoft Sans Serif"/>
                <a:cs typeface="Microsoft Sans Serif"/>
              </a:rPr>
              <a:t>it </a:t>
            </a:r>
            <a:r>
              <a:rPr sz="2600" spc="170" dirty="0">
                <a:latin typeface="Microsoft Sans Serif"/>
                <a:cs typeface="Microsoft Sans Serif"/>
              </a:rPr>
              <a:t>into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using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ts val="3090"/>
              </a:lnSpc>
            </a:pPr>
            <a:r>
              <a:rPr sz="2600" spc="20" dirty="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needed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information about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14" dirty="0">
                <a:latin typeface="Microsoft Sans Serif"/>
                <a:cs typeface="Microsoft Sans Serif"/>
              </a:rPr>
              <a:t>launches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SpaceX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API</a:t>
            </a:r>
            <a:endParaRPr sz="2600" dirty="0">
              <a:latin typeface="Microsoft Sans Serif"/>
              <a:cs typeface="Microsoft Sans Serif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55" dirty="0">
                <a:latin typeface="Microsoft Sans Serif"/>
                <a:cs typeface="Microsoft Sans Serif"/>
              </a:rPr>
              <a:t>applying </a:t>
            </a:r>
            <a:r>
              <a:rPr sz="2600" spc="16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custom</a:t>
            </a:r>
            <a:r>
              <a:rPr sz="2600" spc="-12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functions</a:t>
            </a:r>
            <a:endParaRPr sz="2600" dirty="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Microsoft Sans Serif"/>
                <a:cs typeface="Microsoft Sans Serif"/>
              </a:rPr>
              <a:t>Constructing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we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have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obtained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 dirty="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2" y="103848"/>
                </a:lnTo>
                <a:lnTo>
                  <a:pt x="72395" y="140058"/>
                </a:lnTo>
                <a:lnTo>
                  <a:pt x="46493" y="180612"/>
                </a:lnTo>
                <a:lnTo>
                  <a:pt x="26556" y="224966"/>
                </a:lnTo>
                <a:lnTo>
                  <a:pt x="7781" y="300727"/>
                </a:lnTo>
                <a:lnTo>
                  <a:pt x="3211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1" y="2892729"/>
                </a:lnTo>
                <a:lnTo>
                  <a:pt x="7781" y="2940819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8"/>
                </a:lnTo>
                <a:lnTo>
                  <a:pt x="103722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5" y="3241423"/>
                </a:lnTo>
                <a:lnTo>
                  <a:pt x="3263903" y="3240558"/>
                </a:lnTo>
                <a:lnTo>
                  <a:pt x="3319983" y="3238211"/>
                </a:lnTo>
                <a:lnTo>
                  <a:pt x="3368073" y="3233640"/>
                </a:lnTo>
                <a:lnTo>
                  <a:pt x="3409060" y="3226103"/>
                </a:lnTo>
                <a:lnTo>
                  <a:pt x="3488190" y="3194926"/>
                </a:lnTo>
                <a:lnTo>
                  <a:pt x="3528744" y="3169025"/>
                </a:lnTo>
                <a:lnTo>
                  <a:pt x="3564955" y="3137699"/>
                </a:lnTo>
                <a:lnTo>
                  <a:pt x="3596282" y="3101488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19"/>
                </a:lnTo>
                <a:lnTo>
                  <a:pt x="3665466" y="2892729"/>
                </a:lnTo>
                <a:lnTo>
                  <a:pt x="3667813" y="2836648"/>
                </a:lnTo>
                <a:lnTo>
                  <a:pt x="3668677" y="2771690"/>
                </a:lnTo>
                <a:lnTo>
                  <a:pt x="3668677" y="469856"/>
                </a:lnTo>
                <a:lnTo>
                  <a:pt x="3667813" y="404898"/>
                </a:lnTo>
                <a:lnTo>
                  <a:pt x="3665466" y="348818"/>
                </a:lnTo>
                <a:lnTo>
                  <a:pt x="3660896" y="300727"/>
                </a:lnTo>
                <a:lnTo>
                  <a:pt x="3653361" y="259740"/>
                </a:lnTo>
                <a:lnTo>
                  <a:pt x="3622184" y="180612"/>
                </a:lnTo>
                <a:lnTo>
                  <a:pt x="3596282" y="140058"/>
                </a:lnTo>
                <a:lnTo>
                  <a:pt x="3564955" y="103848"/>
                </a:lnTo>
                <a:lnTo>
                  <a:pt x="3528744" y="72521"/>
                </a:lnTo>
                <a:lnTo>
                  <a:pt x="3488190" y="46620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 dirty="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9" y="180612"/>
                </a:lnTo>
                <a:lnTo>
                  <a:pt x="26566" y="224966"/>
                </a:lnTo>
                <a:lnTo>
                  <a:pt x="7784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4" y="2940819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6" y="3241423"/>
                </a:lnTo>
                <a:lnTo>
                  <a:pt x="3263906" y="3240558"/>
                </a:lnTo>
                <a:lnTo>
                  <a:pt x="3319988" y="3238211"/>
                </a:lnTo>
                <a:lnTo>
                  <a:pt x="3368081" y="3233640"/>
                </a:lnTo>
                <a:lnTo>
                  <a:pt x="3409070" y="3226103"/>
                </a:lnTo>
                <a:lnTo>
                  <a:pt x="3488197" y="3194926"/>
                </a:lnTo>
                <a:lnTo>
                  <a:pt x="3528749" y="3169025"/>
                </a:lnTo>
                <a:lnTo>
                  <a:pt x="3564960" y="3137699"/>
                </a:lnTo>
                <a:lnTo>
                  <a:pt x="3596286" y="3101488"/>
                </a:lnTo>
                <a:lnTo>
                  <a:pt x="3622188" y="3060935"/>
                </a:lnTo>
                <a:lnTo>
                  <a:pt x="3642121" y="3016580"/>
                </a:lnTo>
                <a:lnTo>
                  <a:pt x="3660903" y="2940819"/>
                </a:lnTo>
                <a:lnTo>
                  <a:pt x="3665475" y="2892729"/>
                </a:lnTo>
                <a:lnTo>
                  <a:pt x="3667823" y="2836648"/>
                </a:lnTo>
                <a:lnTo>
                  <a:pt x="3668688" y="2771690"/>
                </a:lnTo>
                <a:lnTo>
                  <a:pt x="3668688" y="469856"/>
                </a:lnTo>
                <a:lnTo>
                  <a:pt x="3667823" y="404898"/>
                </a:lnTo>
                <a:lnTo>
                  <a:pt x="3665475" y="348818"/>
                </a:lnTo>
                <a:lnTo>
                  <a:pt x="3660903" y="300727"/>
                </a:lnTo>
                <a:lnTo>
                  <a:pt x="3653366" y="259740"/>
                </a:lnTo>
                <a:lnTo>
                  <a:pt x="3622188" y="180612"/>
                </a:lnTo>
                <a:lnTo>
                  <a:pt x="3596286" y="140058"/>
                </a:lnTo>
                <a:lnTo>
                  <a:pt x="3564960" y="103848"/>
                </a:lnTo>
                <a:lnTo>
                  <a:pt x="3528749" y="72521"/>
                </a:lnTo>
                <a:lnTo>
                  <a:pt x="3488197" y="46620"/>
                </a:lnTo>
                <a:lnTo>
                  <a:pt x="3443844" y="26687"/>
                </a:lnTo>
                <a:lnTo>
                  <a:pt x="3368081" y="7907"/>
                </a:lnTo>
                <a:lnTo>
                  <a:pt x="3319988" y="3335"/>
                </a:lnTo>
                <a:lnTo>
                  <a:pt x="3263906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Filtering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only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include </a:t>
            </a:r>
            <a:r>
              <a:rPr sz="2600" spc="80" dirty="0">
                <a:latin typeface="Microsoft Sans Serif"/>
                <a:cs typeface="Microsoft Sans Serif"/>
              </a:rPr>
              <a:t>Falcon </a:t>
            </a:r>
            <a:r>
              <a:rPr sz="2600" spc="245" dirty="0">
                <a:latin typeface="Microsoft Sans Serif"/>
                <a:cs typeface="Microsoft Sans Serif"/>
              </a:rPr>
              <a:t>9 </a:t>
            </a:r>
            <a:r>
              <a:rPr sz="2600" spc="250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launches</a:t>
            </a:r>
            <a:endParaRPr sz="2600" dirty="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Microsoft Sans Serif"/>
                <a:cs typeface="Microsoft Sans Serif"/>
              </a:rPr>
              <a:t>Replacing </a:t>
            </a:r>
            <a:r>
              <a:rPr sz="2600" spc="125" dirty="0">
                <a:latin typeface="Microsoft Sans Serif"/>
                <a:cs typeface="Microsoft Sans Serif"/>
              </a:rPr>
              <a:t>missing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values </a:t>
            </a:r>
            <a:r>
              <a:rPr sz="2600" spc="195" dirty="0">
                <a:latin typeface="Microsoft Sans Serif"/>
                <a:cs typeface="Microsoft Sans Serif"/>
              </a:rPr>
              <a:t>of </a:t>
            </a:r>
            <a:r>
              <a:rPr sz="2600" spc="70" dirty="0">
                <a:latin typeface="Microsoft Sans Serif"/>
                <a:cs typeface="Microsoft Sans Serif"/>
              </a:rPr>
              <a:t>Payload </a:t>
            </a:r>
            <a:r>
              <a:rPr sz="2600" spc="75" dirty="0">
                <a:latin typeface="Microsoft Sans Serif"/>
                <a:cs typeface="Microsoft Sans Serif"/>
              </a:rPr>
              <a:t> </a:t>
            </a:r>
            <a:r>
              <a:rPr sz="2600" spc="45" dirty="0">
                <a:latin typeface="Microsoft Sans Serif"/>
                <a:cs typeface="Microsoft Sans Serif"/>
              </a:rPr>
              <a:t>Mass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calculated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.mean()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this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column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Microsoft Sans Serif"/>
                <a:cs typeface="Microsoft Sans Serif"/>
              </a:rPr>
              <a:t>Exporting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11645" y="10310983"/>
            <a:ext cx="56813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2950" u="heavy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Collection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API</a:t>
            </a:r>
            <a:endParaRPr sz="295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9" y="3454547"/>
            <a:ext cx="887730" cy="846455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998" y="1055884"/>
            <a:ext cx="12151923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Falcon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245" dirty="0">
                <a:latin typeface="Microsoft Sans Serif"/>
                <a:cs typeface="Microsoft Sans Serif"/>
              </a:rPr>
              <a:t>9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launch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Wikipedia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BeautifulSoup</a:t>
            </a:r>
            <a:r>
              <a:rPr sz="2600" spc="-12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object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60" dirty="0">
                <a:latin typeface="Microsoft Sans Serif"/>
                <a:cs typeface="Microsoft Sans Serif"/>
              </a:rPr>
              <a:t>HTML </a:t>
            </a:r>
            <a:r>
              <a:rPr sz="2600" spc="6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response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spc="135" dirty="0">
                <a:latin typeface="Microsoft Sans Serif"/>
                <a:cs typeface="Microsoft Sans Serif"/>
              </a:rPr>
              <a:t>Extracting</a:t>
            </a:r>
            <a:endParaRPr sz="26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85" dirty="0">
                <a:latin typeface="Microsoft Sans Serif"/>
                <a:cs typeface="Microsoft Sans Serif"/>
              </a:rPr>
              <a:t>all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105" dirty="0">
                <a:latin typeface="Microsoft Sans Serif"/>
                <a:cs typeface="Microsoft Sans Serif"/>
              </a:rPr>
              <a:t>names </a:t>
            </a:r>
            <a:r>
              <a:rPr sz="2600" spc="110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HTML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table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header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8"/>
                </a:lnTo>
                <a:lnTo>
                  <a:pt x="239318" y="14236"/>
                </a:lnTo>
                <a:lnTo>
                  <a:pt x="158604" y="47327"/>
                </a:lnTo>
                <a:lnTo>
                  <a:pt x="115134" y="77831"/>
                </a:lnTo>
                <a:lnTo>
                  <a:pt x="77715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6"/>
                </a:lnTo>
                <a:lnTo>
                  <a:pt x="2960" y="2919993"/>
                </a:lnTo>
                <a:lnTo>
                  <a:pt x="7173" y="2964324"/>
                </a:lnTo>
                <a:lnTo>
                  <a:pt x="14119" y="3002108"/>
                </a:lnTo>
                <a:lnTo>
                  <a:pt x="47210" y="3082824"/>
                </a:lnTo>
                <a:lnTo>
                  <a:pt x="77715" y="3126295"/>
                </a:lnTo>
                <a:lnTo>
                  <a:pt x="115134" y="3163714"/>
                </a:lnTo>
                <a:lnTo>
                  <a:pt x="158604" y="3194218"/>
                </a:lnTo>
                <a:lnTo>
                  <a:pt x="207262" y="3216946"/>
                </a:lnTo>
                <a:lnTo>
                  <a:pt x="277104" y="3234258"/>
                </a:lnTo>
                <a:lnTo>
                  <a:pt x="321437" y="3238472"/>
                </a:lnTo>
                <a:lnTo>
                  <a:pt x="373136" y="3240636"/>
                </a:lnTo>
                <a:lnTo>
                  <a:pt x="433018" y="3241433"/>
                </a:lnTo>
                <a:lnTo>
                  <a:pt x="501902" y="3241547"/>
                </a:lnTo>
                <a:lnTo>
                  <a:pt x="3166794" y="3241547"/>
                </a:lnTo>
                <a:lnTo>
                  <a:pt x="3235678" y="3241433"/>
                </a:lnTo>
                <a:lnTo>
                  <a:pt x="3295560" y="3240636"/>
                </a:lnTo>
                <a:lnTo>
                  <a:pt x="3347258" y="3238472"/>
                </a:lnTo>
                <a:lnTo>
                  <a:pt x="3391589" y="3234258"/>
                </a:lnTo>
                <a:lnTo>
                  <a:pt x="3429372" y="3227310"/>
                </a:lnTo>
                <a:lnTo>
                  <a:pt x="3510087" y="3194218"/>
                </a:lnTo>
                <a:lnTo>
                  <a:pt x="3553560" y="3163714"/>
                </a:lnTo>
                <a:lnTo>
                  <a:pt x="3590980" y="3126295"/>
                </a:lnTo>
                <a:lnTo>
                  <a:pt x="3621486" y="3082824"/>
                </a:lnTo>
                <a:lnTo>
                  <a:pt x="3644214" y="3034163"/>
                </a:lnTo>
                <a:lnTo>
                  <a:pt x="3661523" y="2964324"/>
                </a:lnTo>
                <a:lnTo>
                  <a:pt x="3665736" y="2919993"/>
                </a:lnTo>
                <a:lnTo>
                  <a:pt x="3667900" y="2868296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0"/>
                </a:lnTo>
                <a:lnTo>
                  <a:pt x="3665736" y="321553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0" y="115250"/>
                </a:lnTo>
                <a:lnTo>
                  <a:pt x="3553560" y="77831"/>
                </a:lnTo>
                <a:lnTo>
                  <a:pt x="3510087" y="47327"/>
                </a:lnTo>
                <a:lnTo>
                  <a:pt x="3461424" y="24600"/>
                </a:lnTo>
                <a:lnTo>
                  <a:pt x="3391589" y="7288"/>
                </a:lnTo>
                <a:lnTo>
                  <a:pt x="3347258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Microsoft Sans Serif"/>
                <a:cs typeface="Microsoft Sans Serif"/>
              </a:rPr>
              <a:t>Collecting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30" dirty="0">
                <a:latin typeface="Microsoft Sans Serif"/>
                <a:cs typeface="Microsoft Sans Serif"/>
              </a:rPr>
              <a:t>parsing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HTML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tables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Microsoft Sans Serif"/>
                <a:cs typeface="Microsoft Sans Serif"/>
              </a:rPr>
              <a:t>Constructing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we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have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obtained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Microsoft Sans Serif"/>
                <a:cs typeface="Microsoft Sans Serif"/>
              </a:rPr>
              <a:t>Exporting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36148" y="10310983"/>
            <a:ext cx="84321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Collection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3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Web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0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Scraping</a:t>
            </a:r>
            <a:endParaRPr sz="295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607083" y="3501159"/>
            <a:ext cx="774065" cy="755650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597476" y="7844535"/>
            <a:ext cx="774065" cy="755650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19</TotalTime>
  <Words>2371</Words>
  <Application>Microsoft Office PowerPoint</Application>
  <PresentationFormat>Custom</PresentationFormat>
  <Paragraphs>207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 Afaq Karim 29.08.2021</vt:lpstr>
      <vt:lpstr>PowerPoint Presentation</vt:lpstr>
      <vt:lpstr>Summary of methodologies</vt:lpstr>
      <vt:lpstr>Project background and context</vt:lpstr>
      <vt:lpstr>PowerPoint Presentation</vt:lpstr>
      <vt:lpstr>PowerPoint Presentation</vt:lpstr>
      <vt:lpstr>Data collection process involved a combination of API requests from SpaceX REST  API and Web Scraping data from a table in SpaceX’s Wikipedia entry.</vt:lpstr>
      <vt:lpstr>PowerPoint Presentation</vt:lpstr>
      <vt:lpstr>PowerPoint Presentation</vt:lpstr>
      <vt:lpstr>PowerPoint Presentation</vt:lpstr>
      <vt:lpstr>Charts were plotted:</vt:lpstr>
      <vt:lpstr>PowerPoint Presentation</vt:lpstr>
      <vt:lpstr>Markers of all Launch Sites: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  <vt:lpstr>Special Thanks to: Instructors  Coursera  IBM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cp:lastModifiedBy>Dell</cp:lastModifiedBy>
  <cp:revision>2</cp:revision>
  <dcterms:created xsi:type="dcterms:W3CDTF">2023-09-05T14:23:39Z</dcterms:created>
  <dcterms:modified xsi:type="dcterms:W3CDTF">2023-09-05T14:49:34Z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2023-09-05T00:00:00Z</vt:filetime>
  </property>
</Properties>
</file>